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Lst>
  <p:notesMasterIdLst>
    <p:notesMasterId r:id="rId58"/>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notesMaster" Target="notesMasters/notesMaster1.xml"/><Relationship Id="rId59" Type="http://schemas.openxmlformats.org/officeDocument/2006/relationships/presProps" Target="presProps.xml"/><Relationship Id="rId60" Type="http://schemas.openxmlformats.org/officeDocument/2006/relationships/viewProps" Target="viewProps.xml"/><Relationship Id="rId61" Type="http://schemas.openxmlformats.org/officeDocument/2006/relationships/theme" Target="theme/theme1.xml"/><Relationship Id="rId6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_rels/notesSlide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4.xml"/>
		</Relationships>
</file>

<file path=ppt/notesSlides/_rels/notesSlide4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5.xml"/>
		</Relationships>
</file>

<file path=ppt/notesSlides/_rels/notesSlide4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6.xml"/>
		</Relationships>
</file>

<file path=ppt/notesSlides/_rels/notesSlide4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7.xml"/>
		</Relationships>
</file>

<file path=ppt/notesSlides/_rels/notesSlide4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8.xml"/>
		</Relationships>
</file>

<file path=ppt/notesSlides/_rels/notesSlide4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9.xml"/>
		</Relationships>
</file>

<file path=ppt/notesSlides/_rels/notesSlide5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0.xml"/>
		</Relationships>
</file>

<file path=ppt/notesSlides/_rels/notesSlide5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1.xml"/>
		</Relationships>
</file>

<file path=ppt/notesSlides/_rels/notesSlide5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2.xml"/>
		</Relationships>
</file>

<file path=ppt/notesSlides/_rels/notesSlide5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3.xml"/>
		</Relationships>
</file>

<file path=ppt/notesSlides/_rels/notesSlide5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4.xml"/>
		</Relationships>
</file>

<file path=ppt/notesSlides/_rels/notesSlide5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5.xml"/>
		</Relationships>
</file>

<file path=ppt/notesSlides/_rels/notesSlide5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Hello. I’m here today to talk to you about Open eLMS: an LMS that creates real transformation in your business through automation and AI, achieving 100 times more on key tasks with existing resources and letting you do things you would never have considered before. That’s only possible because ours is the most comprehensive learning management system available, built through 23 years of non-stop development and innovation.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can show you just how this is possible with an example. Here I’m uploading an example PDF document into Open eLMS. We’ll come back to it later.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understand how this unique product was created, we need to take a very quick look at the background of the company. It explains why it has developed such a comprehensive solution to managing learning within organisations.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 eLMS has been producing learning management systems since 2003, and our authoring system has been available since 2007. This summer SourceForge and Slashdot again named us a Top Performer, and we hold a 4.9-star rating on Capterra. We were the first learning management system built for apprenticeships, and we’re the only LMS that genuinely creates multimodal learning. We now have more than 5,500 eLearning courses, and we’re one supplier for all your learning needs, corporate or educational.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 eLMS is one supplier for the whole learning solution: the LMS itself, the Learning Generator for creating content, the eLearning Store with more than 5,500 editable courses, and Open eLMS OS, which adds project management, finance, marketing and HR modules alongside your LMS.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Our client base cuts across many sectors, including local and central government, blue light services, legal, transport, housing, universities and large FMCG organisations. Recent implementations include Toronto Pearson Airport and Suffolk County Council.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hold ISO certification for information security, quality and IT service management, plus Cyber Essentials Plus and CPD accreditation, and we’re built to LTI v1.3. We’re also an approved government supplier with framework membership, which means we can sell our services directly to you, without a costly tendering process.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that is who we are. But how did we get to the point where we can offer you a genuinely game-changing solution in EdTech? To explain, you need to know the journey we’ve been 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started in 2003 as a bespoke eLearning developer, producing high-quality eLearning with video presenters and green-screen technology, which was unique at the time. Many of our clients didn’t have learning management systems, so we built one for them. We designed it around the learner’s needs with no reference to other systems on the market, and that blank-slate approach produced something very like video-on-demand services such as Netflix, which it foreshadowed. In essence it was the first LXP, a learning experience platform: an LMS that takes the learner’s experience into account. In other words, a decently designed LMS. In 2007 we created an eLearning authoring system that ran in the browser, several years ahead of its time. It has since progressed to creating eLearning from an uploaded document or a text prompt using AI. With this feature, seeing really is believing.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why did we take this path? Why reinvent the wheel when systems already existed to manage and create learning?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Essentially, the learning technology industry was broken by its own inertia. It’s a pattern we’ve seen consistently over the last 23 years.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Existing solutions are consistently clunky in their design. The design is driven by the data rather than by the user experience.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eLearning development tools are limited in what they can produce. Either they produce very structured, templated learning with images and text in a PowerPoint style, or they produce vertically scrolling content that is really no different from looking at a website. Essentially, they produce e-reading experiences. They aren’t immersive; you aren’t taken into a virtual world of learning. You’re reading content on a screen, and you may as well just read a book and watch a video.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Learning management systems also don’t adapt to client needs; they’re limited in scope and ambition. Personnel management, such as progress reviews, inductions and completing forms, is a natural precursor to managing learning. Skills management, maintaining and monitoring the skills in an organisation, is naturally linked to learning and should be monitored with it. Organisations spend vast amounts on learning management systems that can’t produce the eLearning that should populate them: it’s like selling a library with no books. And learners shouldn’t have to learn how to use their learning system. An LMS should be intuitive in every way, from the act of learning to managing the data it produces.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Clearly, a fresh approach was needed.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 eLMS adopted user-centred design. The system has been designed by an ergonomist, or human factors designer as the role is known in the States, over the last 23 years, and the design team has focused on making the experience intuitive in every way. Take Netflix: nobody has ever sold training on how to use Netflix. In the same way, nobody has ever sold training on how to use Open eLMS as a learner. And with the Dionysus release, AI can now generate a branded learner interface in whatever style suits your organisation: video on demand, governmental, carousel and more.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can see the same user-centred design principles applied to the manager’s interface. Open eLMS has a unique interface for each management role. The user simply reads the screen from left to right, which models the day-to-day work they need to do. On any screen there’s only one button to press, so they don’t have to search the interface to work out how to use it: the design guides them. That minimises the need for training and means a whole organisation adopts the system quickly.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 eLMS also needed a comprehensive approach to LMS design. Our ambition was an LMS so comprehensive it needed no customisation, one that could meet the requirements of any tender without programming changes. By predicting market needs and including more than 600 configuration options, Open eLMS can meet the requirements of almost any project without costly changes from a programming team.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look at just some of the hundreds of features Open eLMS has. The system produces forms, bringing induction information and progress reviews directly into the learning process. It works across all devices and even has its own app for offline learning. And content can be translated into any language.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But what really puts us ahead of the game is how we’ve integrated artificial intelligence into the platform. It’s like having an army of designers, programmers, support staff and administrators on tap whenever you need them.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I’ve already shown you the first step of how Open eLMS produces its own multimodal eLearning from an uploaded document or text prompt: video presenters, voiceover that’s indistinguishable from a human voice, images, animations and screen design, all produced by AI. That’s the Open eLMS Learning Generator, a globally unique AI agent offered through Open eLMS. Open eLMS also has an AI assistant that answers any question while you use the software, with links to video tours; it’s like having an expert on hand at any time. AI also recommends learning that each learner will be interested in, builds reports and dashboards from a plain-English request, and marks submitted work.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at the end of the journey, a journey that never really ends, we have a comprehensive learning solution.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current release of Open eLMS is Dionysus, released in 2026. It puts skills at the centre of learning, lets AI build and look after your content, and delivers every course in the format your learners prefer. Highlights include Skill Scan analysis to map your people’s skills and see the gaps; skills-based learning pathways built on the ESCO skills taxonomy; an AI-generated learner interface in any style, branded to your organisation; AI report creation and a dashboard builder; AI chat powered by your own LMS content; automation through MCP and the Open eLMS API; podcast, mind map, microgame, PowerPoint and video exports from every course; and automatic freshness and fact checks on courses.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 eLMS, as always, addresses the failings of traditional systems. To recap: traditional learning management systems deal only with the learning. The learning itself is generic, samey eLearning and PDF files. Its quality varies widely and inconsistently, from courses bought in from providers to courses created in house (often the in-house learning is better). And the system is limited in its functionality and can’t adapt to wider client needs.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 eLMS resolves these problems. It handles any type of learning, from video to uploaded work, essentially anything you can think of, and new custom learning types can be added. It’s totally configurable, with more than 600 configuration options; no two installations of Open eLMS are remotely the same. It creates its own learning: multimodal eLearning produced in minutes. And it has the most comprehensive feature set of any learning management system available today. We know that from the feedback on the tenders we frequently respond to in the UK.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any business transformation, there will be accepted truths about why you shouldn’t make a change, and many of them have no justification at all. I hope to show you the difference between the myths and the truth when it comes to changing your learning management system.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Myth one: you need a traditional enterprise system. People accept that an enterprise solution is needed because of the scale of data and the security requirements of high-profile corporate data. The truth is that SaaS solutions built on modern architecture are totally scalable. Cloud infrastructure can be scaled up to meet any database and application requirement, and combined with well-defined security procedures and certifications, there’s no barrier to choosing your provider freely.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Myth two: nobody gets fired for buying IBM. This old saying describes choosing well-known suppliers for their reputation rather than for what their product does. The truth is that new approaches can come from established players. Open eLMS has been innovating in this field for more than 23 years, consistently delivering functionality five years ahead of the competition. And what Open eLMS offers you is a real business enabler; that can’t be hidden behind mediocrity any longer.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Myth three: I don’t trust AI-generated courses. The AI in Open eLMS works alongside human expertise; it doesn’t replace it. It produces top-quality eLearning while giving you full editorial control, and every course now gets automatic freshness and fact checks. Try creating learning using AI alone; you’ll be surprised at just how powerful it is.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Myth four: I’ll get my learning management system from my existing HR supplier, such as Workday or SAP. A learning management system is highly specialised software, and Open eLMS integrates seamlessly with third-party systems, so there’s no need to limit your requirements to the HR infrastructure you already have. You don’t buy your accounts software from Microsoft just because it makes the operating system. We produce the best learning systems available because we focus only on learning systems.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Myth five: my software will do this soon. Open eLMS has a history of delivering innovation five years ahead of the market. With AI, innovations come more often and bring their advantages faster than ever. We’re adding as many features to Open eLMS AI in a week as our competitors add in a year. Every day you wait counts.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Myth six: moving from my LMS will be too difficult. Open eLMS can migrate all your data for you, including historical learning data, HR data and the learning itself, using pre-built queries. Your data can move from the legacy system to the new one in a very short time. There’s no need for any downtime while you switch; we’re well practised at doing it overnight.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Myth seven: it would be too costly. In 95% of cases, Open eLMS reduces costs compared with traditional enterprise systems. Buying Open eLMS is usually cost-neutral or better. You very rarely pay extra for things like customisation, because the system is so flexible and comprehensive, and our prices are published on our website, starting from £10 per user per year.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It’s important now to emphasise what this new opportunity is, and why Open eLMS is different from any solution you may have today.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what do you get with Open eLMS? Twelve things, and I’ll take you through each in turn.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First, Open eLMS gives you a personnel management system for tasks such as onboarding and employee reviews. You can create custom forms, using fields from the learning management system or your own. That information can then be exported into custom reports. And Open eLMS has a sign-off process, so the workflow of sign-off and data entry from one role to another can be modelled in the system. AI can even create the forms for you from a description.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Live learning events are also covered: webinars and classroom training can be scheduled, and online learning blended into those events and tracked. When you create an event, you can include eLearning as assignments or as presentation material tracked at the event, and assign learners. The system creates waiting lists and sends the right email notifications and reminders whenever an event is scheduled. Learners can book onto events, with costs added where appropriate, and details such as special requirements captured when they enrol. Microsoft Teams and Zoom sessions can be scheduled, recorded and tracked directly in the LMS.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 eLMS also includes an eLearning library, now more than 5,500 courses in 28 languages, covering compliance, health and safety, management and IT skills, and every one is QA-checked. Plans include eLearning credits, and Enterprise AI includes unlimited credits.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Uniquely, every course is completely editable in the Open eLMS online editor: text, branding, imagery and more. Here we use AI to generate a new image when one is needed, however unusual the request, and Open eLMS can accommodate it. The finished course adds animations too. Open eLMS has a library of more than a thousand animations built up over 23 years, which both the AI and you can use, and a media library of more than 380,000 background images. You get 23 years of eLearning design experience inside a SaaS product.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Of course, Open eLMS also has an AI-powered course generator that produces multimodal eLearning in minutes. It’s a genuine game changer. From a text prompt or an uploaded document, it produces multimodal learning in minutes: here it produces a video presenter who sets out the learning goals.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 also produces translations, including voiceover and presenters, in any language; we’ve had courses translated into Ukrainian, for example. The course includes quizzes, and you can add questions of any type, including drag and drop, fill in the missing word, multiple choice, multi-select and matching pairs.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 eLMS also tracks any type of learning, including videos, websites and documents, as well as Go1, H5P and YouTube playlists. Users can filter the data by any of these types of learning resource.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 eLMS also lets you monitor skills across your organisation, checking whether each department has the right, up-to-date skills. Skills that are up to date mean those people have completed all the training linked to them. Skills that are out of date mean managers need to sign them off, or people need to do the associated training. Each skill can have its own refresh period and be scheduled for regular refreshing. New in Dionysus, Skill Scan uses AI to map your people’s skills and show the gaps, reading your strategy, plans and survey answers to advise which skills to train, with skills-based pathways built on the ESCO taxonomy.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Learners can also submit work themselves, uploading project work into the system and getting it marked. Open eLMS isn’t just a top-down system; it’s bottom-up too. Learners can upload work to evidence achievement or to complete project work they’ve been asked for, and the system handles the whole workflow behind it, marking and sign-off, including notification emails. When submitting, learners sign off their work and wait for management to act: either signing it off as complete or asking for more information. Sign-off requests are routed into the manager’s inbox on their dashboard, where they respond. It’s a simple process handled elegantly, and AI can now give per-question feedback for the tutor to review.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also get customised roles and permissions. You can create your own roles or use the ones provided, and each role has 250 editable permissions. For example: the administrator, quality assurer, manager and curriculum developer. Note the customised interface for each, using the user-centred design principles I described earlier: the user reads the interface from left to right, and it guides them through what they need to do.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 eLMS has completely customisable reporting, including Power BI management information dashboards and printable reports, 100% tailored to your organisation. The Report Builder lets you insert tables and graphs to produce bespoke reports for each role. And now you can simply ask for a report in plain English and get the chart, table and summary straight back, or describe the dashboard you want and the AI builds it from your live data.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line with our ISO service management certification, Open eLMS provides help and support, including training and AI assistance. The AI assistant can be called up at any time to give just-in-time guidance on any request. We also publish live support metrics, so you can monitor our performance against our service SLAs, including 99.9% uptime. That ensures we deliver the level of service we promise, and second and third line support comes from the team who build the product.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AI and automation really come into their own once we put everything together. Let me show you how. Programmes of learning can be generated by AI: the structure of skills, knowledge and behaviours for the programme, in this case a Creative Content Producer, is created automatically, and the content we produce with AI is added to the programme automatically too. Creating something like this bespoke for your organisation, to a professional standard, would take literally years and hundreds of thousands of pounds. As an example, we would charge around £20,000 for each bespoke eLearning programme. With AI, it can all be done in under a day.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Furthermore, you can tailor delivery of parts of the programme to certain audiences by adding queries. For instance, one section might be available only to new hires from a particular company. You can add queries on almost any parameter of any learning, and even join learning pathways together. Learners then see these linked pathways, so they know what they’ve done and what they still need to achieve to reach their career goals.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Oh yes, and finally, we also provide a learning management system that reports on and manages all learning in your organisation. Its learner interface is designed to be comprehensive yet as easy to use as possible, and AI can now generate it in whatever style suits you. Open eLMS provides programmes of learning and pathways, so learning is delivered just in time, as and when it’s needed. Innovations such as signposting let you take eLearning outside the LMS and put it on websites at the point of need. And you can add queries to a programme so that only the right programme, or parts of it, reach each individual.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23 years of development means we can offer you more than just a learning management system. Which reminds me: that document I uploaded earlier.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have a look at what we’ve produced. Here is a fully immersive eLearning course, with a quiz, that exactly reflects the uploaded document. We can do the same for any policy, procedure, annual statement, training document or presentation; the options are endless. You can build up your organisation’s repository of learning overnight by bulk uploading documentation.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what are the benefits of this offer? You get 100x improvements in what you can do: for the first time you can offer your employees a completely tailored learning experience. To be honest, 100x is a huge understatement. Each document can become a course in a minute with bulk processing, where a professional course would previously have taken several weeks, so you can now consider creating far better learning to drive business change. You also get a comprehensive feature set, built through 23 years of innovation, to push the boundaries of what an LMS can do. It’s designed to be easy to use, which speeds up adoption and makes sure you use its features. And in most cases it costs significantly less, especially compared with other enterprise systems.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Our plans scale as your organisation grows, with no hidden fees. Professional is £10 per user per year, with 200 eLearning library credits, unlimited courses and classrooms, and priority support. Enterprise is £35 per user per year and adds AI-powered recommendations, programmes of learning, forms and surveys, Power BI integration and a unique domain. Enterprise AI is £69 per user per year, with unlimited eLearning credits, the AI chat assistant, MCP and API access, and dedicated support.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do this, we set you up a system. We then run a workshop where we add people to it, show you how to create training completely bespoke to your organisation, and set up an example programme of learning. Finally, we map out a statement of work, ready for full-scale implementation and migration, to make it all a reality.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the choice is yours. Contact us today and we can get the process started. Many thanks for your time.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body">
    <p:bg>
      <p:bgPr>
        <a:solidFill>
          <a:srgbClr val="FFFFFF"/>
        </a:solidFill>
      </p:bgPr>
    </p:bg>
    <p:spTree>
      <p:nvGrpSpPr>
        <p:cNvPr id="1" name=""/>
        <p:cNvGrpSpPr/>
        <p:nvPr/>
      </p:nvGrpSpPr>
      <p:grpSpPr>
        <a:xfrm>
          <a:off x="0" y="0"/>
          <a:ext cx="0" cy="0"/>
          <a:chOff x="0" y="0"/>
          <a:chExt cx="0" cy="0"/>
        </a:xfrm>
      </p:grpSpPr>
      <p:sp>
        <p:nvSpPr>
          <p:cNvPr id="2" name="Title Placeholder 1"/>
          <p:cNvSpPr/>
          <p:nvPr>
            <p:ph type="title"/>
          </p:nvPr>
        </p:nvSpPr>
        <p:spPr>
          <a:xfrm>
            <a:off x="812800" y="1127720"/>
            <a:ext cx="10566400" cy="502841"/>
          </a:xfrm>
          <a:prstGeom prst="rect">
            <a:avLst/>
          </a:prstGeom>
          <a:noFill/>
          <a:ln/>
        </p:spPr>
        <p:txBody>
          <a:bodyPr wrap="square" lIns="0" tIns="0" rIns="0" bIns="0" rtlCol="0" anchor="t"/>
          <a:lstStyle>
            <a:lvl1pPr algn="l" indent="0" marL="0">
              <a:lnSpc>
                <a:spcPct val="115000"/>
              </a:lnSpc>
              <a:buNone/>
              <a:defRPr lang="en-US" sz="3600" dirty="0">
                <a:solidFill>
                  <a:srgbClr val="182025"/>
                </a:solidFill>
                <a:latin typeface="Source Serif 4" pitchFamily="34" charset="0"/>
                <a:ea typeface="Source Serif 4" pitchFamily="34" charset="-122"/>
                <a:cs typeface="Source Serif 4" pitchFamily="34" charset="-120"/>
              </a:defRPr>
            </a:lvl1pPr>
          </a:lstStyle>
          <a:p>
            <a:pPr algn="l" indent="0" marL="0">
              <a:lnSpc>
                <a:spcPct val="115000"/>
              </a:lnSpc>
              <a:buNone/>
            </a:pPr>
            <a:endParaRPr lang="en-US" sz="3600" dirty="0"/>
          </a:p>
        </p:txBody>
      </p:sp>
      <p:sp>
        <p:nvSpPr>
          <p:cNvPr id="3" name="Text Placeholder 2"/>
          <p:cNvSpPr/>
          <p:nvPr>
            <p:ph idx="101" type="body"/>
          </p:nvPr>
        </p:nvSpPr>
        <p:spPr>
          <a:xfrm>
            <a:off x="812800" y="1935361"/>
            <a:ext cx="10566400" cy="4109839"/>
          </a:xfrm>
          <a:prstGeom prst="rect">
            <a:avLst/>
          </a:prstGeom>
          <a:noFill/>
          <a:ln/>
        </p:spPr>
        <p:txBody>
          <a:bodyPr wrap="square" lIns="0" tIns="0" rIns="0" bIns="0" rtlCol="0" anchor="t"/>
          <a:lstStyle>
            <a:lvl1pPr algn="l" indent="0" marL="0">
              <a:lnSpc>
                <a:spcPct val="140000"/>
              </a:lnSpc>
              <a:buNone/>
              <a:defRPr lang="en-US" sz="1600" dirty="0">
                <a:solidFill>
                  <a:srgbClr val="182025"/>
                </a:solidFill>
                <a:latin typeface="Source Sans 3" pitchFamily="34" charset="0"/>
                <a:ea typeface="Source Sans 3" pitchFamily="34" charset="-122"/>
                <a:cs typeface="Source Sans 3" pitchFamily="34" charset="-120"/>
              </a:defRPr>
            </a:lvl1pPr>
          </a:lstStyle>
          <a:p>
            <a:pPr algn="l" indent="0" marL="0">
              <a:lnSpc>
                <a:spcPct val="140000"/>
              </a:lnSpc>
              <a:buNone/>
            </a:pPr>
            <a:endParaRPr lang="en-US" sz="1600" dirty="0"/>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p:bgPr>
    </p:bg>
    <p:spTree>
      <p:nvGrpSpPr>
        <p:cNvPr id="1" name=""/>
        <p:cNvGrpSpPr/>
        <p:nvPr/>
      </p:nvGrpSpPr>
      <p:grpSpPr>
        <a:xfrm>
          <a:off x="0" y="0"/>
          <a:ext cx="0" cy="0"/>
          <a:chOff x="0" y="0"/>
          <a:chExt cx="0" cy="0"/>
        </a:xfrm>
      </p:grpSpPr>
      <p:sp>
        <p:nvSpPr>
          <p:cNvPr id="2" name="Title Placeholder 1"/>
          <p:cNvSpPr/>
          <p:nvPr>
            <p:ph type="title"/>
          </p:nvPr>
        </p:nvSpPr>
        <p:spPr>
          <a:xfrm>
            <a:off x="812800" y="1127720"/>
            <a:ext cx="10566400" cy="502841"/>
          </a:xfrm>
          <a:prstGeom prst="rect">
            <a:avLst/>
          </a:prstGeom>
          <a:noFill/>
          <a:ln/>
        </p:spPr>
        <p:txBody>
          <a:bodyPr wrap="square" lIns="0" tIns="0" rIns="0" bIns="0" rtlCol="0" anchor="t"/>
          <a:lstStyle>
            <a:lvl1pPr algn="l" indent="0" marL="0">
              <a:lnSpc>
                <a:spcPct val="115000"/>
              </a:lnSpc>
              <a:buNone/>
              <a:defRPr lang="en-US" sz="3600" dirty="0">
                <a:solidFill>
                  <a:srgbClr val="182025"/>
                </a:solidFill>
                <a:latin typeface="Source Serif 4" pitchFamily="34" charset="0"/>
                <a:ea typeface="Source Serif 4" pitchFamily="34" charset="-122"/>
                <a:cs typeface="Source Serif 4" pitchFamily="34" charset="-120"/>
              </a:defRPr>
            </a:lvl1pPr>
          </a:lstStyle>
          <a:p>
            <a:pPr algn="l" indent="0" marL="0">
              <a:lnSpc>
                <a:spcPct val="115000"/>
              </a:lnSpc>
              <a:buNone/>
            </a:pPr>
            <a:endParaRPr lang="en-US" sz="3600" dirty="0"/>
          </a:p>
        </p:txBody>
      </p:sp>
      <p:sp>
        <p:nvSpPr>
          <p:cNvPr id="3" name="Text Placeholder 2"/>
          <p:cNvSpPr/>
          <p:nvPr>
            <p:ph idx="101" type="body"/>
          </p:nvPr>
        </p:nvSpPr>
        <p:spPr>
          <a:xfrm>
            <a:off x="812800" y="1935361"/>
            <a:ext cx="10566400" cy="4109839"/>
          </a:xfrm>
          <a:prstGeom prst="rect">
            <a:avLst/>
          </a:prstGeom>
          <a:noFill/>
          <a:ln/>
        </p:spPr>
        <p:txBody>
          <a:bodyPr wrap="square" lIns="0" tIns="0" rIns="0" bIns="0" rtlCol="0" anchor="t"/>
          <a:lstStyle>
            <a:lvl1pPr algn="l" indent="0" marL="0">
              <a:lnSpc>
                <a:spcPct val="140000"/>
              </a:lnSpc>
              <a:buNone/>
              <a:defRPr lang="en-US" sz="1600" dirty="0">
                <a:solidFill>
                  <a:srgbClr val="182025"/>
                </a:solidFill>
                <a:latin typeface="Source Sans 3" pitchFamily="34" charset="0"/>
                <a:ea typeface="Source Sans 3" pitchFamily="34" charset="-122"/>
                <a:cs typeface="Source Sans 3" pitchFamily="34" charset="-120"/>
              </a:defRPr>
            </a:lvl1pPr>
          </a:lstStyle>
          <a:p>
            <a:pPr algn="l" indent="0" marL="0">
              <a:lnSpc>
                <a:spcPct val="140000"/>
              </a:lnSpc>
              <a:buNone/>
            </a:pPr>
            <a:endParaRPr lang="en-US" sz="1600"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slideLayout" Target="../slideLayouts/slideLayout2.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image" Target="../media/image-2-2.png"/><Relationship Id="rId3" Type="http://schemas.openxmlformats.org/officeDocument/2006/relationships/slideLayout" Target="../slideLayouts/slideLayout2.xml"/><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2.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2.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image" Target="../media/image-5-3.png"/><Relationship Id="rId4" Type="http://schemas.openxmlformats.org/officeDocument/2006/relationships/image" Target="../media/image-5-4.png"/><Relationship Id="rId5" Type="http://schemas.openxmlformats.org/officeDocument/2006/relationships/image" Target="../media/image-5-5.png"/><Relationship Id="rId6" Type="http://schemas.openxmlformats.org/officeDocument/2006/relationships/slideLayout" Target="../slideLayouts/slideLayout2.xml"/><Relationship Id="rId7"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image" Target="../media/image-6-3.png"/><Relationship Id="rId4" Type="http://schemas.openxmlformats.org/officeDocument/2006/relationships/image" Target="../media/image-6-4.png"/><Relationship Id="rId5" Type="http://schemas.openxmlformats.org/officeDocument/2006/relationships/image" Target="../media/image-6-5.png"/><Relationship Id="rId6" Type="http://schemas.openxmlformats.org/officeDocument/2006/relationships/image" Target="../media/image-6-6.png"/><Relationship Id="rId7" Type="http://schemas.openxmlformats.org/officeDocument/2006/relationships/image" Target="../media/image-6-7.png"/><Relationship Id="rId8" Type="http://schemas.openxmlformats.org/officeDocument/2006/relationships/image" Target="../media/image-6-8.png"/><Relationship Id="rId9" Type="http://schemas.openxmlformats.org/officeDocument/2006/relationships/image" Target="../media/image-6-9.png"/><Relationship Id="rId10" Type="http://schemas.openxmlformats.org/officeDocument/2006/relationships/slideLayout" Target="../slideLayouts/slideLayout2.xml"/><Relationship Id="rId11"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2.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2.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2.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slideLayout" Target="../slideLayouts/slideLayout2.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png"/><Relationship Id="rId3" Type="http://schemas.openxmlformats.org/officeDocument/2006/relationships/slideLayout" Target="../slideLayouts/slideLayout2.xml"/><Relationship Id="rId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png"/><Relationship Id="rId3" Type="http://schemas.openxmlformats.org/officeDocument/2006/relationships/slideLayout" Target="../slideLayouts/slideLayout2.xml"/><Relationship Id="rId4"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2.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slideLayout" Target="../slideLayouts/slideLayout2.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image" Target="../media/image-16-2.png"/><Relationship Id="rId3" Type="http://schemas.openxmlformats.org/officeDocument/2006/relationships/slideLayout" Target="../slideLayouts/slideLayout2.xml"/><Relationship Id="rId4"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image" Target="../media/image-17-2.png"/><Relationship Id="rId3" Type="http://schemas.openxmlformats.org/officeDocument/2006/relationships/slideLayout" Target="../slideLayouts/slideLayout2.xml"/><Relationship Id="rId4"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slideLayout" Target="../slideLayouts/slideLayout2.xml"/><Relationship Id="rId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image" Target="../media/image-19-2.png"/><Relationship Id="rId3" Type="http://schemas.openxmlformats.org/officeDocument/2006/relationships/image" Target="../media/image-19-3.png"/><Relationship Id="rId4" Type="http://schemas.openxmlformats.org/officeDocument/2006/relationships/image" Target="../media/image-19-4.png"/><Relationship Id="rId5" Type="http://schemas.openxmlformats.org/officeDocument/2006/relationships/slideLayout" Target="../slideLayouts/slideLayout2.xml"/><Relationship Id="rId6"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slideLayout" Target="../slideLayouts/slideLayout2.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jpeg"/><Relationship Id="rId2" Type="http://schemas.openxmlformats.org/officeDocument/2006/relationships/image" Target="../media/image-21-2.png"/><Relationship Id="rId3" Type="http://schemas.openxmlformats.org/officeDocument/2006/relationships/slideLayout" Target="../slideLayouts/slideLayout2.xml"/><Relationship Id="rId4"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png"/><Relationship Id="rId2" Type="http://schemas.openxmlformats.org/officeDocument/2006/relationships/slideLayout" Target="../slideLayouts/slideLayout2.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slideLayout" Target="../slideLayouts/slideLayout2.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image" Target="../media/image-24-1.png"/><Relationship Id="rId2" Type="http://schemas.openxmlformats.org/officeDocument/2006/relationships/image" Target="../media/image-24-2.png"/><Relationship Id="rId3" Type="http://schemas.openxmlformats.org/officeDocument/2006/relationships/image" Target="../media/image-24-3.png"/><Relationship Id="rId4" Type="http://schemas.openxmlformats.org/officeDocument/2006/relationships/image" Target="../media/image-24-4.png"/><Relationship Id="rId5" Type="http://schemas.openxmlformats.org/officeDocument/2006/relationships/image" Target="../media/image-24-5.png"/><Relationship Id="rId6" Type="http://schemas.openxmlformats.org/officeDocument/2006/relationships/slideLayout" Target="../slideLayouts/slideLayout2.xml"/><Relationship Id="rId7"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png"/><Relationship Id="rId2" Type="http://schemas.openxmlformats.org/officeDocument/2006/relationships/image" Target="../media/image-25-2.png"/><Relationship Id="rId3" Type="http://schemas.openxmlformats.org/officeDocument/2006/relationships/image" Target="../media/image-25-3.png"/><Relationship Id="rId4" Type="http://schemas.openxmlformats.org/officeDocument/2006/relationships/image" Target="../media/image-25-4.png"/><Relationship Id="rId5" Type="http://schemas.openxmlformats.org/officeDocument/2006/relationships/image" Target="../media/image-25-5.png"/><Relationship Id="rId6" Type="http://schemas.openxmlformats.org/officeDocument/2006/relationships/slideLayout" Target="../slideLayouts/slideLayout2.xml"/><Relationship Id="rId7"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png"/><Relationship Id="rId2" Type="http://schemas.openxmlformats.org/officeDocument/2006/relationships/slideLayout" Target="../slideLayouts/slideLayout2.xml"/><Relationship Id="rId3"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image" Target="../media/image-27-1.png"/><Relationship Id="rId2" Type="http://schemas.openxmlformats.org/officeDocument/2006/relationships/image" Target="../media/image-27-2.png"/><Relationship Id="rId3" Type="http://schemas.openxmlformats.org/officeDocument/2006/relationships/slideLayout" Target="../slideLayouts/slideLayout2.xml"/><Relationship Id="rId4"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image" Target="../media/image-28-1.png"/><Relationship Id="rId2" Type="http://schemas.openxmlformats.org/officeDocument/2006/relationships/image" Target="../media/image-28-2.png"/><Relationship Id="rId3" Type="http://schemas.openxmlformats.org/officeDocument/2006/relationships/slideLayout" Target="../slideLayouts/slideLayout2.xml"/><Relationship Id="rId4"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image" Target="../media/image-29-1.png"/><Relationship Id="rId2" Type="http://schemas.openxmlformats.org/officeDocument/2006/relationships/image" Target="../media/image-29-2.png"/><Relationship Id="rId3" Type="http://schemas.openxmlformats.org/officeDocument/2006/relationships/slideLayout" Target="../slideLayouts/slideLayout2.xml"/><Relationship Id="rId4"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image" Target="../media/image-30-1.png"/><Relationship Id="rId2" Type="http://schemas.openxmlformats.org/officeDocument/2006/relationships/image" Target="../media/image-30-2.png"/><Relationship Id="rId3" Type="http://schemas.openxmlformats.org/officeDocument/2006/relationships/slideLayout" Target="../slideLayouts/slideLayout2.xml"/><Relationship Id="rId4"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image" Target="../media/image-31-1.png"/><Relationship Id="rId2" Type="http://schemas.openxmlformats.org/officeDocument/2006/relationships/image" Target="../media/image-31-2.png"/><Relationship Id="rId3" Type="http://schemas.openxmlformats.org/officeDocument/2006/relationships/slideLayout" Target="../slideLayouts/slideLayout2.xml"/><Relationship Id="rId4"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image" Target="../media/image-32-1.png"/><Relationship Id="rId2" Type="http://schemas.openxmlformats.org/officeDocument/2006/relationships/image" Target="../media/image-32-2.png"/><Relationship Id="rId3" Type="http://schemas.openxmlformats.org/officeDocument/2006/relationships/slideLayout" Target="../slideLayouts/slideLayout2.xml"/><Relationship Id="rId4"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image" Target="../media/image-33-1.png"/><Relationship Id="rId2" Type="http://schemas.openxmlformats.org/officeDocument/2006/relationships/slideLayout" Target="../slideLayouts/slideLayout2.xml"/><Relationship Id="rId3"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image" Target="../media/image-34-1.png"/><Relationship Id="rId2" Type="http://schemas.openxmlformats.org/officeDocument/2006/relationships/slideLayout" Target="../slideLayouts/slideLayout2.xml"/><Relationship Id="rId3"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image" Target="../media/image-35-1.png"/><Relationship Id="rId2" Type="http://schemas.openxmlformats.org/officeDocument/2006/relationships/slideLayout" Target="../slideLayouts/slideLayout2.xml"/><Relationship Id="rId3"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image" Target="../media/image-36-1.png"/><Relationship Id="rId2" Type="http://schemas.openxmlformats.org/officeDocument/2006/relationships/image" Target="../media/image-36-2.png"/><Relationship Id="rId3" Type="http://schemas.openxmlformats.org/officeDocument/2006/relationships/image" Target="../media/image-36-3.png"/><Relationship Id="rId4" Type="http://schemas.openxmlformats.org/officeDocument/2006/relationships/image" Target="../media/image-36-4.png"/><Relationship Id="rId5" Type="http://schemas.openxmlformats.org/officeDocument/2006/relationships/slideLayout" Target="../slideLayouts/slideLayout2.xml"/><Relationship Id="rId6"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image" Target="../media/image-37-1.png"/><Relationship Id="rId2" Type="http://schemas.openxmlformats.org/officeDocument/2006/relationships/image" Target="../media/image-37-2.png"/><Relationship Id="rId3" Type="http://schemas.openxmlformats.org/officeDocument/2006/relationships/slideLayout" Target="../slideLayouts/slideLayout2.xml"/><Relationship Id="rId4"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image" Target="../media/image-38-1.png"/><Relationship Id="rId2" Type="http://schemas.openxmlformats.org/officeDocument/2006/relationships/slideLayout" Target="../slideLayouts/slideLayout2.xml"/><Relationship Id="rId3"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image" Target="../media/image-39-1.png"/><Relationship Id="rId2" Type="http://schemas.openxmlformats.org/officeDocument/2006/relationships/image" Target="../media/image-39-2.png"/><Relationship Id="rId3" Type="http://schemas.openxmlformats.org/officeDocument/2006/relationships/slideLayout" Target="../slideLayouts/slideLayout2.xml"/><Relationship Id="rId4"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image" Target="../media/image-40-1.png"/><Relationship Id="rId2" Type="http://schemas.openxmlformats.org/officeDocument/2006/relationships/image" Target="../media/image-40-2.png"/><Relationship Id="rId3" Type="http://schemas.openxmlformats.org/officeDocument/2006/relationships/slideLayout" Target="../slideLayouts/slideLayout2.xml"/><Relationship Id="rId4"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image" Target="../media/image-41-1.png"/><Relationship Id="rId2" Type="http://schemas.openxmlformats.org/officeDocument/2006/relationships/image" Target="../media/image-41-2.png"/><Relationship Id="rId3" Type="http://schemas.openxmlformats.org/officeDocument/2006/relationships/slideLayout" Target="../slideLayouts/slideLayout2.xml"/><Relationship Id="rId4"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image" Target="../media/image-42-1.png"/><Relationship Id="rId2" Type="http://schemas.openxmlformats.org/officeDocument/2006/relationships/image" Target="../media/image-42-2.png"/><Relationship Id="rId3" Type="http://schemas.openxmlformats.org/officeDocument/2006/relationships/slideLayout" Target="../slideLayouts/slideLayout2.xml"/><Relationship Id="rId4"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image" Target="../media/image-43-1.png"/><Relationship Id="rId2" Type="http://schemas.openxmlformats.org/officeDocument/2006/relationships/slideLayout" Target="../slideLayouts/slideLayout2.xml"/><Relationship Id="rId3"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image" Target="../media/image-44-1.png"/><Relationship Id="rId2" Type="http://schemas.openxmlformats.org/officeDocument/2006/relationships/slideLayout" Target="../slideLayouts/slideLayout2.xml"/><Relationship Id="rId3"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image" Target="../media/image-45-1.png"/><Relationship Id="rId2" Type="http://schemas.openxmlformats.org/officeDocument/2006/relationships/image" Target="../media/image-45-2.png"/><Relationship Id="rId3" Type="http://schemas.openxmlformats.org/officeDocument/2006/relationships/image" Target="../media/image-45-3.png"/><Relationship Id="rId4" Type="http://schemas.openxmlformats.org/officeDocument/2006/relationships/image" Target="../media/image-45-4.png"/><Relationship Id="rId5" Type="http://schemas.openxmlformats.org/officeDocument/2006/relationships/image" Target="../media/image-45-5.png"/><Relationship Id="rId6" Type="http://schemas.openxmlformats.org/officeDocument/2006/relationships/slideLayout" Target="../slideLayouts/slideLayout2.xml"/><Relationship Id="rId7"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image" Target="../media/image-46-1.png"/><Relationship Id="rId2" Type="http://schemas.openxmlformats.org/officeDocument/2006/relationships/image" Target="../media/image-46-2.png"/><Relationship Id="rId3" Type="http://schemas.openxmlformats.org/officeDocument/2006/relationships/image" Target="../media/image-46-3.png"/><Relationship Id="rId4" Type="http://schemas.openxmlformats.org/officeDocument/2006/relationships/image" Target="../media/image-46-4.png"/><Relationship Id="rId5" Type="http://schemas.openxmlformats.org/officeDocument/2006/relationships/image" Target="../media/image-46-5.png"/><Relationship Id="rId6" Type="http://schemas.openxmlformats.org/officeDocument/2006/relationships/slideLayout" Target="../slideLayouts/slideLayout2.xml"/><Relationship Id="rId7"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image" Target="../media/image-47-1.png"/><Relationship Id="rId2" Type="http://schemas.openxmlformats.org/officeDocument/2006/relationships/image" Target="../media/image-47-2.png"/><Relationship Id="rId3" Type="http://schemas.openxmlformats.org/officeDocument/2006/relationships/slideLayout" Target="../slideLayouts/slideLayout2.xml"/><Relationship Id="rId4"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image" Target="../media/image-48-1.png"/><Relationship Id="rId2" Type="http://schemas.openxmlformats.org/officeDocument/2006/relationships/image" Target="../media/image-48-2.png"/><Relationship Id="rId3" Type="http://schemas.openxmlformats.org/officeDocument/2006/relationships/slideLayout" Target="../slideLayouts/slideLayout2.xml"/><Relationship Id="rId4"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image" Target="../media/image-49-1.png"/><Relationship Id="rId2" Type="http://schemas.openxmlformats.org/officeDocument/2006/relationships/image" Target="../media/image-49-2.png"/><Relationship Id="rId3" Type="http://schemas.openxmlformats.org/officeDocument/2006/relationships/image" Target="../media/image-49-3.png"/><Relationship Id="rId4" Type="http://schemas.openxmlformats.org/officeDocument/2006/relationships/slideLayout" Target="../slideLayouts/slideLayout2.xml"/><Relationship Id="rId5"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image" Target="../media/image-50-1.png"/><Relationship Id="rId2" Type="http://schemas.openxmlformats.org/officeDocument/2006/relationships/image" Target="../media/image-50-2.png"/><Relationship Id="rId3" Type="http://schemas.openxmlformats.org/officeDocument/2006/relationships/slideLayout" Target="../slideLayouts/slideLayout2.xml"/><Relationship Id="rId4"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image" Target="../media/image-51-1.png"/><Relationship Id="rId2" Type="http://schemas.openxmlformats.org/officeDocument/2006/relationships/slideLayout" Target="../slideLayouts/slideLayout2.xml"/><Relationship Id="rId3"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image" Target="../media/image-52-1.png"/><Relationship Id="rId2" Type="http://schemas.openxmlformats.org/officeDocument/2006/relationships/image" Target="../media/image-52-2.png"/><Relationship Id="rId3" Type="http://schemas.openxmlformats.org/officeDocument/2006/relationships/slideLayout" Target="../slideLayouts/slideLayout2.xml"/><Relationship Id="rId4"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image" Target="../media/image-53-1.png"/><Relationship Id="rId2" Type="http://schemas.openxmlformats.org/officeDocument/2006/relationships/image" Target="../media/image-53-2.png"/><Relationship Id="rId3" Type="http://schemas.openxmlformats.org/officeDocument/2006/relationships/image" Target="../media/image-53-3.png"/><Relationship Id="rId4" Type="http://schemas.openxmlformats.org/officeDocument/2006/relationships/image" Target="../media/image-53-4.png"/><Relationship Id="rId5" Type="http://schemas.openxmlformats.org/officeDocument/2006/relationships/slideLayout" Target="../slideLayouts/slideLayout2.xml"/><Relationship Id="rId6"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image" Target="../media/image-54-1.png"/><Relationship Id="rId2" Type="http://schemas.openxmlformats.org/officeDocument/2006/relationships/slideLayout" Target="../slideLayouts/slideLayout2.xml"/><Relationship Id="rId3"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image" Target="../media/image-55-1.png"/><Relationship Id="rId2" Type="http://schemas.openxmlformats.org/officeDocument/2006/relationships/slideLayout" Target="../slideLayouts/slideLayout2.xml"/><Relationship Id="rId3"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image" Target="../media/image-56-1.png"/><Relationship Id="rId2" Type="http://schemas.openxmlformats.org/officeDocument/2006/relationships/slideLayout" Target="../slideLayouts/slideLayout2.xml"/><Relationship Id="rId3" Type="http://schemas.openxmlformats.org/officeDocument/2006/relationships/notesSlide" Target="../notesSlides/notesSlide56.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p:bgPr>
    </p:bg>
    <p:spTree>
      <p:nvGrpSpPr>
        <p:cNvPr id="1" name=""/>
        <p:cNvGrpSpPr/>
        <p:nvPr/>
      </p:nvGrpSpPr>
      <p:grpSpPr>
        <a:xfrm>
          <a:off x="0" y="0"/>
          <a:ext cx="0" cy="0"/>
          <a:chOff x="0" y="0"/>
          <a:chExt cx="0" cy="0"/>
        </a:xfrm>
      </p:grpSpPr>
      <p:pic>
        <p:nvPicPr>
          <p:cNvPr id="2" name="Image 0" descr="Open eLMS logo, established in 2003">    </p:cNvPr>
          <p:cNvPicPr>
            <a:picLocks noChangeAspect="1"/>
          </p:cNvPicPr>
          <p:nvPr/>
        </p:nvPicPr>
        <p:blipFill>
          <a:blip r:embed="rId1"/>
          <a:srcRect l="-21" r="-21" t="0" b="0"/>
          <a:stretch/>
        </p:blipFill>
        <p:spPr>
          <a:xfrm>
            <a:off x="812800" y="1231900"/>
            <a:ext cx="1930400" cy="508000"/>
          </a:xfrm>
          <a:prstGeom prst="rect">
            <a:avLst/>
          </a:prstGeom>
        </p:spPr>
      </p:pic>
      <p:sp>
        <p:nvSpPr>
          <p:cNvPr id="3" name="Text 0"/>
          <p:cNvSpPr/>
          <p:nvPr>
            <p:ph type="title"/>
          </p:nvPr>
        </p:nvSpPr>
        <p:spPr>
          <a:xfrm>
            <a:off x="812800" y="1993900"/>
            <a:ext cx="5650992" cy="2819400"/>
          </a:xfrm>
          <a:prstGeom prst="rect">
            <a:avLst/>
          </a:prstGeom>
          <a:noFill/>
          <a:ln/>
        </p:spPr>
        <p:txBody>
          <a:bodyPr wrap="square" lIns="0" tIns="0" rIns="0" bIns="0" rtlCol="0" anchor="t">
            <a:normAutofit/>
          </a:bodyPr>
          <a:lstStyle/>
          <a:p>
            <a:pPr algn="l" indent="0" marL="0">
              <a:lnSpc>
                <a:spcPts val="4400"/>
              </a:lnSpc>
              <a:buNone/>
            </a:pPr>
            <a:r>
              <a:rPr lang="en-US" sz="4000" b="1" i="0" dirty="0">
                <a:solidFill>
                  <a:srgbClr val="182025"/>
                </a:solidFill>
                <a:latin typeface="Source Serif 4" pitchFamily="18" charset="0"/>
                <a:ea typeface="Source Serif 4" pitchFamily="18" charset="-122"/>
                <a:cs typeface="Source Serif 4" pitchFamily="18" charset="-120"/>
              </a:rPr>
              <a:t>An LMS that creates real transformation through automation and AI… </a:t>
            </a:r>
            <a:r>
              <a:rPr lang="en-US" sz="4000" b="1" i="0" dirty="0">
                <a:solidFill>
                  <a:srgbClr val="C2295C"/>
                </a:solidFill>
                <a:latin typeface="Source Serif 4" pitchFamily="18" charset="0"/>
                <a:ea typeface="Source Serif 4" pitchFamily="18" charset="-122"/>
                <a:cs typeface="Source Serif 4" pitchFamily="18" charset="-120"/>
              </a:rPr>
              <a:t>achieves 100x more</a:t>
            </a:r>
            <a:endParaRPr lang="en-US" sz="4000" dirty="0"/>
          </a:p>
        </p:txBody>
      </p:sp>
      <p:sp>
        <p:nvSpPr>
          <p:cNvPr id="4" name="Text 1"/>
          <p:cNvSpPr/>
          <p:nvPr/>
        </p:nvSpPr>
        <p:spPr>
          <a:xfrm>
            <a:off x="812800" y="5041900"/>
            <a:ext cx="5650992" cy="309860"/>
          </a:xfrm>
          <a:prstGeom prst="rect">
            <a:avLst/>
          </a:prstGeom>
          <a:noFill/>
          <a:ln/>
        </p:spPr>
        <p:txBody>
          <a:bodyPr wrap="square" lIns="0" tIns="0" rIns="0" bIns="0" rtlCol="0" anchor="t">
            <a:normAutofit/>
          </a:bodyPr>
          <a:lstStyle/>
          <a:p>
            <a:pPr algn="l" indent="0" marL="0">
              <a:lnSpc>
                <a:spcPts val="2240"/>
              </a:lnSpc>
              <a:buNone/>
            </a:pPr>
            <a:r>
              <a:rPr lang="en-US" sz="1600" b="1" dirty="0">
                <a:solidFill>
                  <a:srgbClr val="182025"/>
                </a:solidFill>
                <a:latin typeface="Source Sans 3" pitchFamily="34" charset="0"/>
                <a:ea typeface="Source Sans 3" pitchFamily="34" charset="-122"/>
                <a:cs typeface="Source Sans 3" pitchFamily="34" charset="-120"/>
              </a:rPr>
              <a:t>Emil Reisser-Weston, MSc MEng</a:t>
            </a:r>
            <a:endParaRPr lang="en-US" sz="1600" dirty="0"/>
          </a:p>
        </p:txBody>
      </p:sp>
      <p:sp>
        <p:nvSpPr>
          <p:cNvPr id="5" name="Text 2"/>
          <p:cNvSpPr/>
          <p:nvPr/>
        </p:nvSpPr>
        <p:spPr>
          <a:xfrm>
            <a:off x="812800" y="5377160"/>
            <a:ext cx="5650992" cy="274241"/>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576166"/>
                </a:solidFill>
                <a:latin typeface="Source Sans 3" pitchFamily="34" charset="0"/>
                <a:ea typeface="Source Sans 3" pitchFamily="34" charset="-122"/>
                <a:cs typeface="Source Sans 3" pitchFamily="34" charset="-120"/>
              </a:rPr>
              <a:t>Managing Director, Open eLMS</a:t>
            </a:r>
            <a:endParaRPr lang="en-US" sz="1400" dirty="0"/>
          </a:p>
        </p:txBody>
      </p:sp>
      <p:pic>
        <p:nvPicPr>
          <p:cNvPr id="6" name="Image 1" descr="An Open eLMS learner progress page with learning pathways and progress bars">    </p:cNvPr>
          <p:cNvPicPr>
            <a:picLocks noChangeAspect="1"/>
          </p:cNvPicPr>
          <p:nvPr/>
        </p:nvPicPr>
        <p:blipFill>
          <a:blip r:embed="rId2"/>
          <a:srcRect l="0" r="0" t="0" b="0"/>
          <a:stretch/>
        </p:blipFill>
        <p:spPr>
          <a:xfrm>
            <a:off x="6807200" y="2143125"/>
            <a:ext cx="4572000" cy="2571750"/>
          </a:xfrm>
          <a:prstGeom prst="roundRect">
            <a:avLst>
              <a:gd name="adj" fmla="val 3951"/>
            </a:avLst>
          </a:prstGeom>
          <a:effectLst>
            <a:outerShdw sx="100000" sy="100000" kx="0" ky="0" algn="bl" rotWithShape="0" blurRad="203200" dist="76200" dir="5400000">
              <a:srgbClr val="102932">
                <a:alpha val="16000"/>
              </a:srgbClr>
            </a:outerShdw>
          </a:effec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6F8F9"/>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C2295C"/>
                </a:solidFill>
                <a:latin typeface="Source Sans 3" pitchFamily="34" charset="0"/>
                <a:ea typeface="Source Sans 3" pitchFamily="34" charset="-122"/>
                <a:cs typeface="Source Sans 3" pitchFamily="34" charset="-120"/>
              </a:rPr>
              <a:t>BEFORE WE BEGIN</a:t>
            </a:r>
            <a:endParaRPr lang="en-US" sz="1200" dirty="0"/>
          </a:p>
        </p:txBody>
      </p:sp>
      <p:sp>
        <p:nvSpPr>
          <p:cNvPr id="3" name="Text 1"/>
          <p:cNvSpPr/>
          <p:nvPr>
            <p:ph type="title"/>
          </p:nvPr>
        </p:nvSpPr>
        <p:spPr>
          <a:xfrm>
            <a:off x="812800" y="1127720"/>
            <a:ext cx="10883392" cy="528241"/>
          </a:xfrm>
          <a:prstGeom prst="rect">
            <a:avLst/>
          </a:prstGeom>
          <a:noFill/>
          <a:ln/>
        </p:spPr>
        <p:txBody>
          <a:bodyPr wrap="square" lIns="0" tIns="0" rIns="0" bIns="0" rtlCol="0" anchor="t">
            <a:normAutofit/>
          </a:bodyPr>
          <a:lstStyle/>
          <a:p>
            <a:pPr algn="l" indent="0" marL="0">
              <a:lnSpc>
                <a:spcPts val="3960"/>
              </a:lnSpc>
              <a:buNone/>
            </a:pPr>
            <a:r>
              <a:rPr lang="en-US" sz="3600" b="1" i="0" dirty="0">
                <a:solidFill>
                  <a:srgbClr val="182025"/>
                </a:solidFill>
                <a:latin typeface="Source Serif 4" pitchFamily="18" charset="0"/>
                <a:ea typeface="Source Serif 4" pitchFamily="18" charset="-122"/>
                <a:cs typeface="Source Serif 4" pitchFamily="18" charset="-120"/>
              </a:rPr>
              <a:t>Let’s upload a </a:t>
            </a:r>
            <a:r>
              <a:rPr lang="en-US" sz="3600" b="1" i="0" dirty="0">
                <a:solidFill>
                  <a:srgbClr val="C2295C"/>
                </a:solidFill>
                <a:latin typeface="Source Serif 4" pitchFamily="18" charset="0"/>
                <a:ea typeface="Source Serif 4" pitchFamily="18" charset="-122"/>
                <a:cs typeface="Source Serif 4" pitchFamily="18" charset="-120"/>
              </a:rPr>
              <a:t>document</a:t>
            </a:r>
            <a:endParaRPr lang="en-US" sz="3600" dirty="0"/>
          </a:p>
        </p:txBody>
      </p:sp>
      <p:sp>
        <p:nvSpPr>
          <p:cNvPr id="4" name="Text 2"/>
          <p:cNvSpPr/>
          <p:nvPr/>
        </p:nvSpPr>
        <p:spPr>
          <a:xfrm>
            <a:off x="812800" y="3557290"/>
            <a:ext cx="4722241" cy="688181"/>
          </a:xfrm>
          <a:prstGeom prst="rect">
            <a:avLst/>
          </a:prstGeom>
          <a:noFill/>
          <a:ln/>
        </p:spPr>
        <p:txBody>
          <a:bodyPr wrap="square" lIns="0" tIns="0" rIns="0" bIns="0" rtlCol="0" anchor="t">
            <a:normAutofit/>
          </a:bodyPr>
          <a:lstStyle/>
          <a:p>
            <a:pPr algn="l" indent="0" marL="0">
              <a:lnSpc>
                <a:spcPts val="2610"/>
              </a:lnSpc>
              <a:buNone/>
            </a:pPr>
            <a:r>
              <a:rPr lang="en-US" sz="1800" dirty="0">
                <a:solidFill>
                  <a:srgbClr val="182025"/>
                </a:solidFill>
                <a:latin typeface="Source Sans 3" pitchFamily="34" charset="0"/>
                <a:ea typeface="Source Sans 3" pitchFamily="34" charset="-122"/>
                <a:cs typeface="Source Sans 3" pitchFamily="34" charset="-120"/>
              </a:rPr>
              <a:t>Any PDF, policy or procedure. We’ll come back to it at the end of the talk.</a:t>
            </a:r>
            <a:endParaRPr lang="en-US" sz="1800" dirty="0"/>
          </a:p>
        </p:txBody>
      </p:sp>
      <p:pic>
        <p:nvPicPr>
          <p:cNvPr id="5" name="Image 0" descr="The Open eLMS AI Assistant with tools including Create New eLearning from a document">    </p:cNvPr>
          <p:cNvPicPr>
            <a:picLocks noChangeAspect="1"/>
          </p:cNvPicPr>
          <p:nvPr/>
        </p:nvPicPr>
        <p:blipFill>
          <a:blip r:embed="rId1"/>
          <a:srcRect l="0" r="0" t="-8" b="-8"/>
          <a:stretch/>
        </p:blipFill>
        <p:spPr>
          <a:xfrm>
            <a:off x="5803900" y="2031305"/>
            <a:ext cx="5575300" cy="3714750"/>
          </a:xfrm>
          <a:prstGeom prst="roundRect">
            <a:avLst>
              <a:gd name="adj" fmla="val 2735"/>
            </a:avLst>
          </a:prstGeom>
          <a:effectLst>
            <a:outerShdw sx="100000" sy="100000" kx="0" ky="0" algn="bl" rotWithShape="0" blurRad="203200" dist="76200" dir="5400000">
              <a:srgbClr val="102932">
                <a:alpha val="16000"/>
              </a:srgbClr>
            </a:outerShdw>
          </a:effectLst>
        </p:spPr>
      </p:pic>
      <p:pic>
        <p:nvPicPr>
          <p:cNvPr id="6" name="Image 1" descr="Open eLMS logo">    </p:cNvPr>
          <p:cNvPicPr>
            <a:picLocks noChangeAspect="1"/>
          </p:cNvPicPr>
          <p:nvPr/>
        </p:nvPicPr>
        <p:blipFill>
          <a:blip r:embed="rId2"/>
          <a:srcRect l="0" r="0" t="-28" b="-28"/>
          <a:stretch/>
        </p:blipFill>
        <p:spPr>
          <a:xfrm>
            <a:off x="812800" y="6184900"/>
            <a:ext cx="1301750" cy="342900"/>
          </a:xfrm>
          <a:prstGeom prst="rect">
            <a:avLst/>
          </a:prstGeom>
        </p:spPr>
      </p:pic>
      <p:sp>
        <p:nvSpPr>
          <p:cNvPr id="7" name="Text 3"/>
          <p:cNvSpPr/>
          <p:nvPr/>
        </p:nvSpPr>
        <p:spPr>
          <a:xfrm>
            <a:off x="8239760" y="6238280"/>
            <a:ext cx="313944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576166"/>
                </a:solidFill>
                <a:latin typeface="Source Sans 3" pitchFamily="34" charset="0"/>
                <a:ea typeface="Source Sans 3" pitchFamily="34" charset="-122"/>
                <a:cs typeface="Source Sans 3" pitchFamily="34" charset="-120"/>
              </a:rPr>
              <a:t>openelms.com</a:t>
            </a:r>
            <a:endParaRPr lang="en-US" sz="12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102932"/>
        </a:solidFill>
      </p:bgPr>
    </p:bg>
    <p:spTree>
      <p:nvGrpSpPr>
        <p:cNvPr id="1" name=""/>
        <p:cNvGrpSpPr/>
        <p:nvPr/>
      </p:nvGrpSpPr>
      <p:grpSpPr>
        <a:xfrm>
          <a:off x="0" y="0"/>
          <a:ext cx="0" cy="0"/>
          <a:chOff x="0" y="0"/>
          <a:chExt cx="0" cy="0"/>
        </a:xfrm>
      </p:grpSpPr>
      <p:sp>
        <p:nvSpPr>
          <p:cNvPr id="2" name="Text 0"/>
          <p:cNvSpPr/>
          <p:nvPr/>
        </p:nvSpPr>
        <p:spPr>
          <a:xfrm>
            <a:off x="812800" y="25400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F65789"/>
                </a:solidFill>
                <a:latin typeface="Source Sans 3" pitchFamily="34" charset="0"/>
                <a:ea typeface="Source Sans 3" pitchFamily="34" charset="-122"/>
                <a:cs typeface="Source Sans 3" pitchFamily="34" charset="-120"/>
              </a:rPr>
              <a:t>PART ONE</a:t>
            </a:r>
            <a:endParaRPr lang="en-US" sz="1200" dirty="0"/>
          </a:p>
        </p:txBody>
      </p:sp>
      <p:sp>
        <p:nvSpPr>
          <p:cNvPr id="3" name="Text 1"/>
          <p:cNvSpPr/>
          <p:nvPr>
            <p:ph type="title"/>
          </p:nvPr>
        </p:nvSpPr>
        <p:spPr>
          <a:xfrm>
            <a:off x="812800" y="2956520"/>
            <a:ext cx="10883392" cy="863600"/>
          </a:xfrm>
          <a:prstGeom prst="rect">
            <a:avLst/>
          </a:prstGeom>
          <a:noFill/>
          <a:ln/>
        </p:spPr>
        <p:txBody>
          <a:bodyPr wrap="square" lIns="0" tIns="0" rIns="0" bIns="0" rtlCol="0" anchor="t">
            <a:normAutofit/>
          </a:bodyPr>
          <a:lstStyle/>
          <a:p>
            <a:pPr algn="l" indent="0" marL="0">
              <a:lnSpc>
                <a:spcPts val="6600"/>
              </a:lnSpc>
              <a:buNone/>
            </a:pPr>
            <a:r>
              <a:rPr lang="en-US" sz="6000" b="1" i="0" dirty="0">
                <a:solidFill>
                  <a:srgbClr val="FFFFFF"/>
                </a:solidFill>
                <a:latin typeface="Source Serif 4" pitchFamily="18" charset="0"/>
                <a:ea typeface="Source Serif 4" pitchFamily="18" charset="-122"/>
                <a:cs typeface="Source Serif 4" pitchFamily="18" charset="-120"/>
              </a:rPr>
              <a:t>Background</a:t>
            </a:r>
            <a:endParaRPr lang="en-US" sz="6000" dirty="0"/>
          </a:p>
        </p:txBody>
      </p:sp>
      <p:sp>
        <p:nvSpPr>
          <p:cNvPr id="4" name="Text 2"/>
          <p:cNvSpPr/>
          <p:nvPr/>
        </p:nvSpPr>
        <p:spPr>
          <a:xfrm>
            <a:off x="812800" y="3997920"/>
            <a:ext cx="8382000" cy="345380"/>
          </a:xfrm>
          <a:prstGeom prst="rect">
            <a:avLst/>
          </a:prstGeom>
          <a:noFill/>
          <a:ln/>
        </p:spPr>
        <p:txBody>
          <a:bodyPr wrap="square" lIns="0" tIns="0" rIns="0" bIns="0" rtlCol="0" anchor="t">
            <a:normAutofit/>
          </a:bodyPr>
          <a:lstStyle/>
          <a:p>
            <a:pPr algn="l" indent="0" marL="0">
              <a:lnSpc>
                <a:spcPts val="2520"/>
              </a:lnSpc>
              <a:buNone/>
            </a:pPr>
            <a:r>
              <a:rPr lang="en-US" sz="1800" dirty="0">
                <a:solidFill>
                  <a:srgbClr val="C9D6DA"/>
                </a:solidFill>
                <a:latin typeface="Source Sans 3" pitchFamily="34" charset="0"/>
                <a:ea typeface="Source Sans 3" pitchFamily="34" charset="-122"/>
                <a:cs typeface="Source Sans 3" pitchFamily="34" charset="-120"/>
              </a:rPr>
              <a:t>Why one company built such a comprehensive way to manage learning.</a:t>
            </a:r>
            <a:endParaRPr lang="en-US" sz="1800" dirty="0"/>
          </a:p>
        </p:txBody>
      </p:sp>
      <p:pic>
        <p:nvPicPr>
          <p:cNvPr id="5" name="Image 0" descr="Open eLMS logo">    </p:cNvPr>
          <p:cNvPicPr>
            <a:picLocks noChangeAspect="1"/>
          </p:cNvPicPr>
          <p:nvPr/>
        </p:nvPicPr>
        <p:blipFill>
          <a:blip r:embed="rId1"/>
          <a:srcRect l="-21" r="-21" t="0" b="0"/>
          <a:stretch/>
        </p:blipFill>
        <p:spPr>
          <a:xfrm>
            <a:off x="9931400" y="6121400"/>
            <a:ext cx="1447800" cy="38100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C2295C"/>
                </a:solidFill>
                <a:latin typeface="Source Sans 3" pitchFamily="34" charset="0"/>
                <a:ea typeface="Source Sans 3" pitchFamily="34" charset="-122"/>
                <a:cs typeface="Source Sans 3" pitchFamily="34" charset="-120"/>
              </a:rPr>
              <a:t>OVERVIEW</a:t>
            </a:r>
            <a:endParaRPr lang="en-US" sz="1200" dirty="0"/>
          </a:p>
        </p:txBody>
      </p:sp>
      <p:sp>
        <p:nvSpPr>
          <p:cNvPr id="3" name="Text 1"/>
          <p:cNvSpPr/>
          <p:nvPr>
            <p:ph type="title"/>
          </p:nvPr>
        </p:nvSpPr>
        <p:spPr>
          <a:xfrm>
            <a:off x="812800" y="1127720"/>
            <a:ext cx="10883392" cy="528241"/>
          </a:xfrm>
          <a:prstGeom prst="rect">
            <a:avLst/>
          </a:prstGeom>
          <a:noFill/>
          <a:ln/>
        </p:spPr>
        <p:txBody>
          <a:bodyPr wrap="square" lIns="0" tIns="0" rIns="0" bIns="0" rtlCol="0" anchor="t">
            <a:normAutofit/>
          </a:bodyPr>
          <a:lstStyle/>
          <a:p>
            <a:pPr algn="l" indent="0" marL="0">
              <a:lnSpc>
                <a:spcPts val="3960"/>
              </a:lnSpc>
              <a:buNone/>
            </a:pPr>
            <a:r>
              <a:rPr lang="en-US" sz="3600" b="1" i="0" dirty="0">
                <a:solidFill>
                  <a:srgbClr val="182025"/>
                </a:solidFill>
                <a:latin typeface="Source Serif 4" pitchFamily="18" charset="0"/>
                <a:ea typeface="Source Serif 4" pitchFamily="18" charset="-122"/>
                <a:cs typeface="Source Serif 4" pitchFamily="18" charset="-120"/>
              </a:rPr>
              <a:t>Two decades at the </a:t>
            </a:r>
            <a:r>
              <a:rPr lang="en-US" sz="3600" b="1" i="0" dirty="0">
                <a:solidFill>
                  <a:srgbClr val="C2295C"/>
                </a:solidFill>
                <a:latin typeface="Source Serif 4" pitchFamily="18" charset="0"/>
                <a:ea typeface="Source Serif 4" pitchFamily="18" charset="-122"/>
                <a:cs typeface="Source Serif 4" pitchFamily="18" charset="-120"/>
              </a:rPr>
              <a:t>forefront</a:t>
            </a:r>
            <a:r>
              <a:rPr lang="en-US" sz="3600" b="1" i="0" dirty="0">
                <a:solidFill>
                  <a:srgbClr val="182025"/>
                </a:solidFill>
                <a:latin typeface="Source Serif 4" pitchFamily="18" charset="0"/>
                <a:ea typeface="Source Serif 4" pitchFamily="18" charset="-122"/>
                <a:cs typeface="Source Serif 4" pitchFamily="18" charset="-120"/>
              </a:rPr>
              <a:t> of learning</a:t>
            </a:r>
            <a:endParaRPr lang="en-US" sz="3600" dirty="0"/>
          </a:p>
        </p:txBody>
      </p:sp>
      <p:sp>
        <p:nvSpPr>
          <p:cNvPr id="4" name="Text 2"/>
          <p:cNvSpPr/>
          <p:nvPr/>
        </p:nvSpPr>
        <p:spPr>
          <a:xfrm>
            <a:off x="870458" y="1935361"/>
            <a:ext cx="5428742" cy="3932039"/>
          </a:xfrm>
          <a:prstGeom prst="rect">
            <a:avLst/>
          </a:prstGeom>
          <a:noFill/>
          <a:ln/>
        </p:spPr>
        <p:txBody>
          <a:bodyPr wrap="square" lIns="0" tIns="0" rIns="0" bIns="0" rtlCol="0" anchor="t">
            <a:normAutofit/>
          </a:bodyPr>
          <a:lstStyle/>
          <a:p>
            <a:pPr algn="l" marL="196342" indent="-196342">
              <a:lnSpc>
                <a:spcPts val="2560"/>
              </a:lnSpc>
              <a:buSzPct val="100000"/>
              <a:buChar char="•"/>
            </a:pPr>
            <a:r>
              <a:rPr lang="en-US" sz="1600" dirty="0">
                <a:solidFill>
                  <a:srgbClr val="182025"/>
                </a:solidFill>
                <a:latin typeface="Source Sans 3" pitchFamily="34" charset="0"/>
                <a:ea typeface="Source Sans 3" pitchFamily="34" charset="-122"/>
                <a:cs typeface="Source Sans 3" pitchFamily="34" charset="-120"/>
              </a:rPr>
              <a:t>LMS since 2003</a:t>
            </a:r>
            <a:endParaRPr lang="en-US" sz="1600" dirty="0"/>
          </a:p>
          <a:p>
            <a:pPr algn="l" marL="196342" indent="-196342">
              <a:lnSpc>
                <a:spcPts val="2560"/>
              </a:lnSpc>
              <a:buSzPct val="100000"/>
              <a:buChar char="•"/>
            </a:pPr>
            <a:r>
              <a:rPr lang="en-US" sz="1600" dirty="0">
                <a:solidFill>
                  <a:srgbClr val="182025"/>
                </a:solidFill>
                <a:latin typeface="Source Sans 3" pitchFamily="34" charset="0"/>
                <a:ea typeface="Source Sans 3" pitchFamily="34" charset="-122"/>
                <a:cs typeface="Source Sans 3" pitchFamily="34" charset="-120"/>
              </a:rPr>
              <a:t>Authoring system since 2007</a:t>
            </a:r>
            <a:endParaRPr lang="en-US" sz="1600" dirty="0"/>
          </a:p>
          <a:p>
            <a:pPr algn="l" marL="196342" indent="-196342">
              <a:lnSpc>
                <a:spcPts val="2560"/>
              </a:lnSpc>
              <a:buSzPct val="100000"/>
              <a:buChar char="•"/>
            </a:pPr>
            <a:r>
              <a:rPr lang="en-US" sz="1600" dirty="0">
                <a:solidFill>
                  <a:srgbClr val="182025"/>
                </a:solidFill>
                <a:latin typeface="Source Sans 3" pitchFamily="34" charset="0"/>
                <a:ea typeface="Source Sans 3" pitchFamily="34" charset="-122"/>
                <a:cs typeface="Source Sans 3" pitchFamily="34" charset="-120"/>
              </a:rPr>
              <a:t>Top Performer on SourceForge and Slashdot, Summer 2026</a:t>
            </a:r>
            <a:endParaRPr lang="en-US" sz="1600" dirty="0"/>
          </a:p>
          <a:p>
            <a:pPr algn="l" marL="196342" indent="-196342">
              <a:lnSpc>
                <a:spcPts val="2560"/>
              </a:lnSpc>
              <a:buSzPct val="100000"/>
              <a:buChar char="•"/>
            </a:pPr>
            <a:r>
              <a:rPr lang="en-US" sz="1600" dirty="0">
                <a:solidFill>
                  <a:srgbClr val="182025"/>
                </a:solidFill>
                <a:latin typeface="Source Sans 3" pitchFamily="34" charset="0"/>
                <a:ea typeface="Source Sans 3" pitchFamily="34" charset="-122"/>
                <a:cs typeface="Source Sans 3" pitchFamily="34" charset="-120"/>
              </a:rPr>
              <a:t>First LMS for apprentices</a:t>
            </a:r>
            <a:endParaRPr lang="en-US" sz="1600" dirty="0"/>
          </a:p>
          <a:p>
            <a:pPr algn="l" marL="196342" indent="-196342">
              <a:lnSpc>
                <a:spcPts val="2560"/>
              </a:lnSpc>
              <a:buSzPct val="100000"/>
              <a:buChar char="•"/>
            </a:pPr>
            <a:r>
              <a:rPr lang="en-US" sz="1600" dirty="0">
                <a:solidFill>
                  <a:srgbClr val="182025"/>
                </a:solidFill>
                <a:latin typeface="Source Sans 3" pitchFamily="34" charset="0"/>
                <a:ea typeface="Source Sans 3" pitchFamily="34" charset="-122"/>
                <a:cs typeface="Source Sans 3" pitchFamily="34" charset="-120"/>
              </a:rPr>
              <a:t>The only LMS that creates multimodal learning</a:t>
            </a:r>
            <a:endParaRPr lang="en-US" sz="1600" dirty="0"/>
          </a:p>
          <a:p>
            <a:pPr algn="l" marL="196342" indent="-196342">
              <a:lnSpc>
                <a:spcPts val="2560"/>
              </a:lnSpc>
              <a:buSzPct val="100000"/>
              <a:buChar char="•"/>
            </a:pPr>
            <a:r>
              <a:rPr lang="en-US" sz="1600" dirty="0">
                <a:solidFill>
                  <a:srgbClr val="182025"/>
                </a:solidFill>
                <a:latin typeface="Source Sans 3" pitchFamily="34" charset="0"/>
                <a:ea typeface="Source Sans 3" pitchFamily="34" charset="-122"/>
                <a:cs typeface="Source Sans 3" pitchFamily="34" charset="-120"/>
              </a:rPr>
              <a:t>One supplier for all your learning needs</a:t>
            </a:r>
            <a:endParaRPr lang="en-US" sz="1600" dirty="0"/>
          </a:p>
        </p:txBody>
      </p:sp>
      <p:sp>
        <p:nvSpPr>
          <p:cNvPr id="5" name="Shape 3"/>
          <p:cNvSpPr/>
          <p:nvPr/>
        </p:nvSpPr>
        <p:spPr>
          <a:xfrm>
            <a:off x="6553200" y="1935361"/>
            <a:ext cx="2336800" cy="1877120"/>
          </a:xfrm>
          <a:prstGeom prst="roundRect">
            <a:avLst>
              <a:gd name="adj" fmla="val 4059"/>
            </a:avLst>
          </a:prstGeom>
          <a:solidFill>
            <a:srgbClr val="F6F8F9"/>
          </a:solidFill>
          <a:ln/>
        </p:spPr>
      </p:sp>
      <p:sp>
        <p:nvSpPr>
          <p:cNvPr id="6" name="Text 4"/>
          <p:cNvSpPr/>
          <p:nvPr/>
        </p:nvSpPr>
        <p:spPr>
          <a:xfrm>
            <a:off x="6756400" y="2138561"/>
            <a:ext cx="1988312" cy="640060"/>
          </a:xfrm>
          <a:prstGeom prst="rect">
            <a:avLst/>
          </a:prstGeom>
          <a:noFill/>
          <a:ln/>
        </p:spPr>
        <p:txBody>
          <a:bodyPr wrap="square" lIns="0" tIns="0" rIns="0" bIns="0" rtlCol="0" anchor="t">
            <a:normAutofit/>
          </a:bodyPr>
          <a:lstStyle/>
          <a:p>
            <a:pPr algn="l" indent="0" marL="0">
              <a:lnSpc>
                <a:spcPts val="4840"/>
              </a:lnSpc>
              <a:buNone/>
            </a:pPr>
            <a:r>
              <a:rPr lang="en-US" sz="4400" b="1" dirty="0">
                <a:solidFill>
                  <a:srgbClr val="C2295C"/>
                </a:solidFill>
                <a:latin typeface="Source Serif 4" pitchFamily="18" charset="0"/>
                <a:ea typeface="Source Serif 4" pitchFamily="18" charset="-122"/>
                <a:cs typeface="Source Serif 4" pitchFamily="18" charset="-120"/>
              </a:rPr>
              <a:t>23+</a:t>
            </a:r>
            <a:endParaRPr lang="en-US" sz="4400" dirty="0"/>
          </a:p>
        </p:txBody>
      </p:sp>
      <p:sp>
        <p:nvSpPr>
          <p:cNvPr id="7" name="Text 5"/>
          <p:cNvSpPr/>
          <p:nvPr/>
        </p:nvSpPr>
        <p:spPr>
          <a:xfrm>
            <a:off x="6756400" y="2804021"/>
            <a:ext cx="1988312" cy="256480"/>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576166"/>
                </a:solidFill>
                <a:latin typeface="Source Sans 3" pitchFamily="34" charset="0"/>
                <a:ea typeface="Source Sans 3" pitchFamily="34" charset="-122"/>
                <a:cs typeface="Source Sans 3" pitchFamily="34" charset="-120"/>
              </a:rPr>
              <a:t>Years of innovation</a:t>
            </a:r>
            <a:endParaRPr lang="en-US" sz="1300" dirty="0"/>
          </a:p>
        </p:txBody>
      </p:sp>
      <p:sp>
        <p:nvSpPr>
          <p:cNvPr id="8" name="Shape 6"/>
          <p:cNvSpPr/>
          <p:nvPr/>
        </p:nvSpPr>
        <p:spPr>
          <a:xfrm>
            <a:off x="9042400" y="1935361"/>
            <a:ext cx="2336800" cy="1877120"/>
          </a:xfrm>
          <a:prstGeom prst="roundRect">
            <a:avLst>
              <a:gd name="adj" fmla="val 4059"/>
            </a:avLst>
          </a:prstGeom>
          <a:solidFill>
            <a:srgbClr val="F6F8F9"/>
          </a:solidFill>
          <a:ln/>
        </p:spPr>
      </p:sp>
      <p:sp>
        <p:nvSpPr>
          <p:cNvPr id="9" name="Text 7"/>
          <p:cNvSpPr/>
          <p:nvPr/>
        </p:nvSpPr>
        <p:spPr>
          <a:xfrm>
            <a:off x="9245600" y="2138561"/>
            <a:ext cx="1988312" cy="640060"/>
          </a:xfrm>
          <a:prstGeom prst="rect">
            <a:avLst/>
          </a:prstGeom>
          <a:noFill/>
          <a:ln/>
        </p:spPr>
        <p:txBody>
          <a:bodyPr wrap="square" lIns="0" tIns="0" rIns="0" bIns="0" rtlCol="0" anchor="t">
            <a:normAutofit/>
          </a:bodyPr>
          <a:lstStyle/>
          <a:p>
            <a:pPr algn="l" indent="0" marL="0">
              <a:lnSpc>
                <a:spcPts val="4840"/>
              </a:lnSpc>
              <a:buNone/>
            </a:pPr>
            <a:r>
              <a:rPr lang="en-US" sz="4400" b="1" dirty="0">
                <a:solidFill>
                  <a:srgbClr val="C2295C"/>
                </a:solidFill>
                <a:latin typeface="Source Serif 4" pitchFamily="18" charset="0"/>
                <a:ea typeface="Source Serif 4" pitchFamily="18" charset="-122"/>
                <a:cs typeface="Source Serif 4" pitchFamily="18" charset="-120"/>
              </a:rPr>
              <a:t>5,500+</a:t>
            </a:r>
            <a:endParaRPr lang="en-US" sz="4400" dirty="0"/>
          </a:p>
        </p:txBody>
      </p:sp>
      <p:sp>
        <p:nvSpPr>
          <p:cNvPr id="10" name="Text 8"/>
          <p:cNvSpPr/>
          <p:nvPr/>
        </p:nvSpPr>
        <p:spPr>
          <a:xfrm>
            <a:off x="9245600" y="2804021"/>
            <a:ext cx="1988312" cy="256480"/>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576166"/>
                </a:solidFill>
                <a:latin typeface="Source Sans 3" pitchFamily="34" charset="0"/>
                <a:ea typeface="Source Sans 3" pitchFamily="34" charset="-122"/>
                <a:cs typeface="Source Sans 3" pitchFamily="34" charset="-120"/>
              </a:rPr>
              <a:t>eLearning courses</a:t>
            </a:r>
            <a:endParaRPr lang="en-US" sz="1300" dirty="0"/>
          </a:p>
        </p:txBody>
      </p:sp>
      <p:sp>
        <p:nvSpPr>
          <p:cNvPr id="11" name="Shape 9"/>
          <p:cNvSpPr/>
          <p:nvPr/>
        </p:nvSpPr>
        <p:spPr>
          <a:xfrm>
            <a:off x="6553200" y="3964880"/>
            <a:ext cx="2336800" cy="1877120"/>
          </a:xfrm>
          <a:prstGeom prst="roundRect">
            <a:avLst>
              <a:gd name="adj" fmla="val 4059"/>
            </a:avLst>
          </a:prstGeom>
          <a:solidFill>
            <a:srgbClr val="F6F8F9"/>
          </a:solidFill>
          <a:ln/>
        </p:spPr>
      </p:sp>
      <p:sp>
        <p:nvSpPr>
          <p:cNvPr id="12" name="Text 10"/>
          <p:cNvSpPr/>
          <p:nvPr/>
        </p:nvSpPr>
        <p:spPr>
          <a:xfrm>
            <a:off x="6756400" y="4168080"/>
            <a:ext cx="1988312" cy="640060"/>
          </a:xfrm>
          <a:prstGeom prst="rect">
            <a:avLst/>
          </a:prstGeom>
          <a:noFill/>
          <a:ln/>
        </p:spPr>
        <p:txBody>
          <a:bodyPr wrap="square" lIns="0" tIns="0" rIns="0" bIns="0" rtlCol="0" anchor="t">
            <a:normAutofit/>
          </a:bodyPr>
          <a:lstStyle/>
          <a:p>
            <a:pPr algn="l" indent="0" marL="0">
              <a:lnSpc>
                <a:spcPts val="4840"/>
              </a:lnSpc>
              <a:buNone/>
            </a:pPr>
            <a:r>
              <a:rPr lang="en-US" sz="4400" b="1" dirty="0">
                <a:solidFill>
                  <a:srgbClr val="C2295C"/>
                </a:solidFill>
                <a:latin typeface="Source Serif 4" pitchFamily="18" charset="0"/>
                <a:ea typeface="Source Serif 4" pitchFamily="18" charset="-122"/>
                <a:cs typeface="Source Serif 4" pitchFamily="18" charset="-120"/>
              </a:rPr>
              <a:t>99.9%</a:t>
            </a:r>
            <a:endParaRPr lang="en-US" sz="4400" dirty="0"/>
          </a:p>
        </p:txBody>
      </p:sp>
      <p:sp>
        <p:nvSpPr>
          <p:cNvPr id="13" name="Text 11"/>
          <p:cNvSpPr/>
          <p:nvPr/>
        </p:nvSpPr>
        <p:spPr>
          <a:xfrm>
            <a:off x="6756400" y="4833541"/>
            <a:ext cx="1988312" cy="256480"/>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576166"/>
                </a:solidFill>
                <a:latin typeface="Source Sans 3" pitchFamily="34" charset="0"/>
                <a:ea typeface="Source Sans 3" pitchFamily="34" charset="-122"/>
                <a:cs typeface="Source Sans 3" pitchFamily="34" charset="-120"/>
              </a:rPr>
              <a:t>Uptime SLA</a:t>
            </a:r>
            <a:endParaRPr lang="en-US" sz="1300" dirty="0"/>
          </a:p>
        </p:txBody>
      </p:sp>
      <p:sp>
        <p:nvSpPr>
          <p:cNvPr id="14" name="Shape 12"/>
          <p:cNvSpPr/>
          <p:nvPr/>
        </p:nvSpPr>
        <p:spPr>
          <a:xfrm>
            <a:off x="9042400" y="3964880"/>
            <a:ext cx="2336800" cy="1877120"/>
          </a:xfrm>
          <a:prstGeom prst="roundRect">
            <a:avLst>
              <a:gd name="adj" fmla="val 4059"/>
            </a:avLst>
          </a:prstGeom>
          <a:solidFill>
            <a:srgbClr val="F6F8F9"/>
          </a:solidFill>
          <a:ln/>
        </p:spPr>
      </p:sp>
      <p:sp>
        <p:nvSpPr>
          <p:cNvPr id="15" name="Text 13"/>
          <p:cNvSpPr/>
          <p:nvPr/>
        </p:nvSpPr>
        <p:spPr>
          <a:xfrm>
            <a:off x="9245600" y="4168080"/>
            <a:ext cx="1988312" cy="640060"/>
          </a:xfrm>
          <a:prstGeom prst="rect">
            <a:avLst/>
          </a:prstGeom>
          <a:noFill/>
          <a:ln/>
        </p:spPr>
        <p:txBody>
          <a:bodyPr wrap="square" lIns="0" tIns="0" rIns="0" bIns="0" rtlCol="0" anchor="t">
            <a:normAutofit/>
          </a:bodyPr>
          <a:lstStyle/>
          <a:p>
            <a:pPr algn="l" indent="0" marL="0">
              <a:lnSpc>
                <a:spcPts val="4840"/>
              </a:lnSpc>
              <a:buNone/>
            </a:pPr>
            <a:r>
              <a:rPr lang="en-US" sz="4400" b="1" dirty="0">
                <a:solidFill>
                  <a:srgbClr val="C2295C"/>
                </a:solidFill>
                <a:latin typeface="Source Serif 4" pitchFamily="18" charset="0"/>
                <a:ea typeface="Source Serif 4" pitchFamily="18" charset="-122"/>
                <a:cs typeface="Source Serif 4" pitchFamily="18" charset="-120"/>
              </a:rPr>
              <a:t>4.9</a:t>
            </a:r>
            <a:endParaRPr lang="en-US" sz="4400" dirty="0"/>
          </a:p>
        </p:txBody>
      </p:sp>
      <p:sp>
        <p:nvSpPr>
          <p:cNvPr id="16" name="Text 14"/>
          <p:cNvSpPr/>
          <p:nvPr/>
        </p:nvSpPr>
        <p:spPr>
          <a:xfrm>
            <a:off x="9245600" y="4833541"/>
            <a:ext cx="1988312" cy="256480"/>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576166"/>
                </a:solidFill>
                <a:latin typeface="Source Sans 3" pitchFamily="34" charset="0"/>
                <a:ea typeface="Source Sans 3" pitchFamily="34" charset="-122"/>
                <a:cs typeface="Source Sans 3" pitchFamily="34" charset="-120"/>
              </a:rPr>
              <a:t>Capterra rating</a:t>
            </a:r>
            <a:endParaRPr lang="en-US" sz="1300" dirty="0"/>
          </a:p>
        </p:txBody>
      </p:sp>
      <p:pic>
        <p:nvPicPr>
          <p:cNvPr id="17" name="Image 0" descr="Open eLMS logo">    </p:cNvPr>
          <p:cNvPicPr>
            <a:picLocks noChangeAspect="1"/>
          </p:cNvPicPr>
          <p:nvPr/>
        </p:nvPicPr>
        <p:blipFill>
          <a:blip r:embed="rId1"/>
          <a:srcRect l="0" r="0" t="-28" b="-28"/>
          <a:stretch/>
        </p:blipFill>
        <p:spPr>
          <a:xfrm>
            <a:off x="812800" y="6184900"/>
            <a:ext cx="1301750" cy="342900"/>
          </a:xfrm>
          <a:prstGeom prst="rect">
            <a:avLst/>
          </a:prstGeom>
        </p:spPr>
      </p:pic>
      <p:sp>
        <p:nvSpPr>
          <p:cNvPr id="18" name="Text 15"/>
          <p:cNvSpPr/>
          <p:nvPr/>
        </p:nvSpPr>
        <p:spPr>
          <a:xfrm>
            <a:off x="8239760" y="6238280"/>
            <a:ext cx="313944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576166"/>
                </a:solidFill>
                <a:latin typeface="Source Sans 3" pitchFamily="34" charset="0"/>
                <a:ea typeface="Source Sans 3" pitchFamily="34" charset="-122"/>
                <a:cs typeface="Source Sans 3" pitchFamily="34" charset="-120"/>
              </a:rPr>
              <a:t>openelms.com</a:t>
            </a:r>
            <a:endParaRPr lang="en-US" sz="12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6F8F9"/>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C2295C"/>
                </a:solidFill>
                <a:latin typeface="Source Sans 3" pitchFamily="34" charset="0"/>
                <a:ea typeface="Source Sans 3" pitchFamily="34" charset="-122"/>
                <a:cs typeface="Source Sans 3" pitchFamily="34" charset="-120"/>
              </a:rPr>
              <a:t>ONE SUPPLIER</a:t>
            </a:r>
            <a:endParaRPr lang="en-US" sz="1200" dirty="0"/>
          </a:p>
        </p:txBody>
      </p:sp>
      <p:sp>
        <p:nvSpPr>
          <p:cNvPr id="3" name="Text 1"/>
          <p:cNvSpPr/>
          <p:nvPr>
            <p:ph type="title"/>
          </p:nvPr>
        </p:nvSpPr>
        <p:spPr>
          <a:xfrm>
            <a:off x="812800" y="1127720"/>
            <a:ext cx="10883392" cy="528241"/>
          </a:xfrm>
          <a:prstGeom prst="rect">
            <a:avLst/>
          </a:prstGeom>
          <a:noFill/>
          <a:ln/>
        </p:spPr>
        <p:txBody>
          <a:bodyPr wrap="square" lIns="0" tIns="0" rIns="0" bIns="0" rtlCol="0" anchor="t">
            <a:normAutofit/>
          </a:bodyPr>
          <a:lstStyle/>
          <a:p>
            <a:pPr algn="l" indent="0" marL="0">
              <a:lnSpc>
                <a:spcPts val="3960"/>
              </a:lnSpc>
              <a:buNone/>
            </a:pPr>
            <a:r>
              <a:rPr lang="en-US" sz="3600" b="1" i="0" dirty="0">
                <a:solidFill>
                  <a:srgbClr val="182025"/>
                </a:solidFill>
                <a:latin typeface="Source Serif 4" pitchFamily="18" charset="0"/>
                <a:ea typeface="Source Serif 4" pitchFamily="18" charset="-122"/>
                <a:cs typeface="Source Serif 4" pitchFamily="18" charset="-120"/>
              </a:rPr>
              <a:t>Everything from content to </a:t>
            </a:r>
            <a:r>
              <a:rPr lang="en-US" sz="3600" b="1" i="0" dirty="0">
                <a:solidFill>
                  <a:srgbClr val="C2295C"/>
                </a:solidFill>
                <a:latin typeface="Source Serif 4" pitchFamily="18" charset="0"/>
                <a:ea typeface="Source Serif 4" pitchFamily="18" charset="-122"/>
                <a:cs typeface="Source Serif 4" pitchFamily="18" charset="-120"/>
              </a:rPr>
              <a:t>LMS</a:t>
            </a:r>
            <a:endParaRPr lang="en-US" sz="3600" dirty="0"/>
          </a:p>
        </p:txBody>
      </p:sp>
      <p:sp>
        <p:nvSpPr>
          <p:cNvPr id="4" name="Shape 2"/>
          <p:cNvSpPr/>
          <p:nvPr/>
        </p:nvSpPr>
        <p:spPr>
          <a:xfrm>
            <a:off x="815975" y="1938536"/>
            <a:ext cx="5200650" cy="1596231"/>
          </a:xfrm>
          <a:prstGeom prst="roundRect">
            <a:avLst>
              <a:gd name="adj" fmla="val 4575"/>
            </a:avLst>
          </a:prstGeom>
          <a:solidFill>
            <a:srgbClr val="FFFFFF"/>
          </a:solidFill>
          <a:ln w="6350">
            <a:solidFill>
              <a:srgbClr val="E3E9EB"/>
            </a:solidFill>
            <a:prstDash val="solid"/>
          </a:ln>
        </p:spPr>
      </p:sp>
      <p:pic>
        <p:nvPicPr>
          <p:cNvPr id="5" name="Image 0" descr="Open eLMS LMS logo">    </p:cNvPr>
          <p:cNvPicPr>
            <a:picLocks noChangeAspect="1"/>
          </p:cNvPicPr>
          <p:nvPr/>
        </p:nvPicPr>
        <p:blipFill>
          <a:blip r:embed="rId1"/>
          <a:srcRect l="-548" r="-548" t="0" b="0"/>
          <a:stretch/>
        </p:blipFill>
        <p:spPr>
          <a:xfrm>
            <a:off x="1022350" y="2144911"/>
            <a:ext cx="2159000" cy="558800"/>
          </a:xfrm>
          <a:prstGeom prst="rect">
            <a:avLst/>
          </a:prstGeom>
        </p:spPr>
      </p:pic>
      <p:sp>
        <p:nvSpPr>
          <p:cNvPr id="6" name="Text 3"/>
          <p:cNvSpPr/>
          <p:nvPr/>
        </p:nvSpPr>
        <p:spPr>
          <a:xfrm>
            <a:off x="1022350" y="2830711"/>
            <a:ext cx="4931537" cy="274241"/>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576166"/>
                </a:solidFill>
                <a:latin typeface="Source Sans 3" pitchFamily="34" charset="0"/>
                <a:ea typeface="Source Sans 3" pitchFamily="34" charset="-122"/>
                <a:cs typeface="Source Sans 3" pitchFamily="34" charset="-120"/>
              </a:rPr>
              <a:t>The AI-powered LMS, 23 years in development.</a:t>
            </a:r>
            <a:endParaRPr lang="en-US" sz="1400" dirty="0"/>
          </a:p>
        </p:txBody>
      </p:sp>
      <p:sp>
        <p:nvSpPr>
          <p:cNvPr id="7" name="Shape 4"/>
          <p:cNvSpPr/>
          <p:nvPr/>
        </p:nvSpPr>
        <p:spPr>
          <a:xfrm>
            <a:off x="6175375" y="1938536"/>
            <a:ext cx="5200650" cy="1596231"/>
          </a:xfrm>
          <a:prstGeom prst="roundRect">
            <a:avLst>
              <a:gd name="adj" fmla="val 4575"/>
            </a:avLst>
          </a:prstGeom>
          <a:solidFill>
            <a:srgbClr val="FFFFFF"/>
          </a:solidFill>
          <a:ln w="6350">
            <a:solidFill>
              <a:srgbClr val="E3E9EB"/>
            </a:solidFill>
            <a:prstDash val="solid"/>
          </a:ln>
        </p:spPr>
      </p:sp>
      <p:pic>
        <p:nvPicPr>
          <p:cNvPr id="8" name="Image 1" descr="Learning Generator logo">    </p:cNvPr>
          <p:cNvPicPr>
            <a:picLocks noChangeAspect="1"/>
          </p:cNvPicPr>
          <p:nvPr/>
        </p:nvPicPr>
        <p:blipFill>
          <a:blip r:embed="rId2"/>
          <a:srcRect l="-568" r="-568" t="0" b="0"/>
          <a:stretch/>
        </p:blipFill>
        <p:spPr>
          <a:xfrm>
            <a:off x="6381750" y="2144911"/>
            <a:ext cx="1587500" cy="558800"/>
          </a:xfrm>
          <a:prstGeom prst="rect">
            <a:avLst/>
          </a:prstGeom>
        </p:spPr>
      </p:pic>
      <p:sp>
        <p:nvSpPr>
          <p:cNvPr id="9" name="Text 5"/>
          <p:cNvSpPr/>
          <p:nvPr/>
        </p:nvSpPr>
        <p:spPr>
          <a:xfrm>
            <a:off x="6381750" y="2830711"/>
            <a:ext cx="4931537" cy="523081"/>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576166"/>
                </a:solidFill>
                <a:latin typeface="Source Sans 3" pitchFamily="34" charset="0"/>
                <a:ea typeface="Source Sans 3" pitchFamily="34" charset="-122"/>
                <a:cs typeface="Source Sans 3" pitchFamily="34" charset="-120"/>
              </a:rPr>
              <a:t>eLearning, podcasts, videos, games and PowerPoint from prompts or documents.</a:t>
            </a:r>
            <a:endParaRPr lang="en-US" sz="1400" dirty="0"/>
          </a:p>
        </p:txBody>
      </p:sp>
      <p:sp>
        <p:nvSpPr>
          <p:cNvPr id="10" name="Shape 6"/>
          <p:cNvSpPr/>
          <p:nvPr/>
        </p:nvSpPr>
        <p:spPr>
          <a:xfrm>
            <a:off x="815975" y="3693517"/>
            <a:ext cx="5200650" cy="1596231"/>
          </a:xfrm>
          <a:prstGeom prst="roundRect">
            <a:avLst>
              <a:gd name="adj" fmla="val 4575"/>
            </a:avLst>
          </a:prstGeom>
          <a:solidFill>
            <a:srgbClr val="FFFFFF"/>
          </a:solidFill>
          <a:ln w="6350">
            <a:solidFill>
              <a:srgbClr val="E3E9EB"/>
            </a:solidFill>
            <a:prstDash val="solid"/>
          </a:ln>
        </p:spPr>
      </p:sp>
      <p:pic>
        <p:nvPicPr>
          <p:cNvPr id="11" name="Image 2" descr="eLearning Store logo">    </p:cNvPr>
          <p:cNvPicPr>
            <a:picLocks noChangeAspect="1"/>
          </p:cNvPicPr>
          <p:nvPr/>
        </p:nvPicPr>
        <p:blipFill>
          <a:blip r:embed="rId3"/>
          <a:srcRect l="-441" r="-441" t="0" b="0"/>
          <a:stretch/>
        </p:blipFill>
        <p:spPr>
          <a:xfrm>
            <a:off x="1022350" y="3899892"/>
            <a:ext cx="1651000" cy="558800"/>
          </a:xfrm>
          <a:prstGeom prst="rect">
            <a:avLst/>
          </a:prstGeom>
        </p:spPr>
      </p:pic>
      <p:sp>
        <p:nvSpPr>
          <p:cNvPr id="12" name="Text 7"/>
          <p:cNvSpPr/>
          <p:nvPr/>
        </p:nvSpPr>
        <p:spPr>
          <a:xfrm>
            <a:off x="1022350" y="4585692"/>
            <a:ext cx="4931537" cy="274241"/>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576166"/>
                </a:solidFill>
                <a:latin typeface="Source Sans 3" pitchFamily="34" charset="0"/>
                <a:ea typeface="Source Sans 3" pitchFamily="34" charset="-122"/>
                <a:cs typeface="Source Sans 3" pitchFamily="34" charset="-120"/>
              </a:rPr>
              <a:t>More than 5,500 editable courses in 28 languages.</a:t>
            </a:r>
            <a:endParaRPr lang="en-US" sz="1400" dirty="0"/>
          </a:p>
        </p:txBody>
      </p:sp>
      <p:sp>
        <p:nvSpPr>
          <p:cNvPr id="13" name="Shape 8"/>
          <p:cNvSpPr/>
          <p:nvPr/>
        </p:nvSpPr>
        <p:spPr>
          <a:xfrm>
            <a:off x="6175375" y="3693517"/>
            <a:ext cx="5200650" cy="1596231"/>
          </a:xfrm>
          <a:prstGeom prst="roundRect">
            <a:avLst>
              <a:gd name="adj" fmla="val 4575"/>
            </a:avLst>
          </a:prstGeom>
          <a:solidFill>
            <a:srgbClr val="FFFFFF"/>
          </a:solidFill>
          <a:ln w="6350">
            <a:solidFill>
              <a:srgbClr val="E3E9EB"/>
            </a:solidFill>
            <a:prstDash val="solid"/>
          </a:ln>
        </p:spPr>
      </p:sp>
      <p:pic>
        <p:nvPicPr>
          <p:cNvPr id="14" name="Image 3" descr="Open eLMS OS logo">    </p:cNvPr>
          <p:cNvPicPr>
            <a:picLocks noChangeAspect="1"/>
          </p:cNvPicPr>
          <p:nvPr/>
        </p:nvPicPr>
        <p:blipFill>
          <a:blip r:embed="rId4"/>
          <a:srcRect l="-633" r="-633" t="0" b="0"/>
          <a:stretch/>
        </p:blipFill>
        <p:spPr>
          <a:xfrm>
            <a:off x="6381750" y="3899892"/>
            <a:ext cx="1524000" cy="558800"/>
          </a:xfrm>
          <a:prstGeom prst="rect">
            <a:avLst/>
          </a:prstGeom>
        </p:spPr>
      </p:pic>
      <p:sp>
        <p:nvSpPr>
          <p:cNvPr id="15" name="Text 9"/>
          <p:cNvSpPr/>
          <p:nvPr/>
        </p:nvSpPr>
        <p:spPr>
          <a:xfrm>
            <a:off x="6381750" y="4585692"/>
            <a:ext cx="4931537" cy="523081"/>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576166"/>
                </a:solidFill>
                <a:latin typeface="Source Sans 3" pitchFamily="34" charset="0"/>
                <a:ea typeface="Source Sans 3" pitchFamily="34" charset="-122"/>
                <a:cs typeface="Source Sans 3" pitchFamily="34" charset="-120"/>
              </a:rPr>
              <a:t>Project management, finance, marketing and HR beside your LMS.</a:t>
            </a:r>
            <a:endParaRPr lang="en-US" sz="1400" dirty="0"/>
          </a:p>
        </p:txBody>
      </p:sp>
      <p:pic>
        <p:nvPicPr>
          <p:cNvPr id="16" name="Image 4" descr="Open eLMS logo">    </p:cNvPr>
          <p:cNvPicPr>
            <a:picLocks noChangeAspect="1"/>
          </p:cNvPicPr>
          <p:nvPr/>
        </p:nvPicPr>
        <p:blipFill>
          <a:blip r:embed="rId5"/>
          <a:srcRect l="0" r="0" t="-28" b="-28"/>
          <a:stretch/>
        </p:blipFill>
        <p:spPr>
          <a:xfrm>
            <a:off x="812800" y="6184900"/>
            <a:ext cx="1301750" cy="342900"/>
          </a:xfrm>
          <a:prstGeom prst="rect">
            <a:avLst/>
          </a:prstGeom>
        </p:spPr>
      </p:pic>
      <p:sp>
        <p:nvSpPr>
          <p:cNvPr id="17" name="Text 10"/>
          <p:cNvSpPr/>
          <p:nvPr/>
        </p:nvSpPr>
        <p:spPr>
          <a:xfrm>
            <a:off x="8239760" y="6238280"/>
            <a:ext cx="313944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576166"/>
                </a:solidFill>
                <a:latin typeface="Source Sans 3" pitchFamily="34" charset="0"/>
                <a:ea typeface="Source Sans 3" pitchFamily="34" charset="-122"/>
                <a:cs typeface="Source Sans 3" pitchFamily="34" charset="-120"/>
              </a:rPr>
              <a:t>openelms.com</a:t>
            </a:r>
            <a:endParaRPr lang="en-US" sz="12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C2295C"/>
                </a:solidFill>
                <a:latin typeface="Source Sans 3" pitchFamily="34" charset="0"/>
                <a:ea typeface="Source Sans 3" pitchFamily="34" charset="-122"/>
                <a:cs typeface="Source Sans 3" pitchFamily="34" charset="-120"/>
              </a:rPr>
              <a:t>CLIENTS</a:t>
            </a:r>
            <a:endParaRPr lang="en-US" sz="1200" dirty="0"/>
          </a:p>
        </p:txBody>
      </p:sp>
      <p:sp>
        <p:nvSpPr>
          <p:cNvPr id="3" name="Text 1"/>
          <p:cNvSpPr/>
          <p:nvPr>
            <p:ph type="title"/>
          </p:nvPr>
        </p:nvSpPr>
        <p:spPr>
          <a:xfrm>
            <a:off x="812800" y="1127720"/>
            <a:ext cx="10883392" cy="528241"/>
          </a:xfrm>
          <a:prstGeom prst="rect">
            <a:avLst/>
          </a:prstGeom>
          <a:noFill/>
          <a:ln/>
        </p:spPr>
        <p:txBody>
          <a:bodyPr wrap="square" lIns="0" tIns="0" rIns="0" bIns="0" rtlCol="0" anchor="t">
            <a:normAutofit/>
          </a:bodyPr>
          <a:lstStyle/>
          <a:p>
            <a:pPr algn="l" indent="0" marL="0">
              <a:lnSpc>
                <a:spcPts val="3960"/>
              </a:lnSpc>
              <a:buNone/>
            </a:pPr>
            <a:r>
              <a:rPr lang="en-US" sz="3600" b="1" i="0" dirty="0">
                <a:solidFill>
                  <a:srgbClr val="182025"/>
                </a:solidFill>
                <a:latin typeface="Source Serif 4" pitchFamily="18" charset="0"/>
                <a:ea typeface="Source Serif 4" pitchFamily="18" charset="-122"/>
                <a:cs typeface="Source Serif 4" pitchFamily="18" charset="-120"/>
              </a:rPr>
              <a:t>Trusted across the </a:t>
            </a:r>
            <a:r>
              <a:rPr lang="en-US" sz="3600" b="1" i="0" dirty="0">
                <a:solidFill>
                  <a:srgbClr val="C2295C"/>
                </a:solidFill>
                <a:latin typeface="Source Serif 4" pitchFamily="18" charset="0"/>
                <a:ea typeface="Source Serif 4" pitchFamily="18" charset="-122"/>
                <a:cs typeface="Source Serif 4" pitchFamily="18" charset="-120"/>
              </a:rPr>
              <a:t>public and private</a:t>
            </a:r>
            <a:r>
              <a:rPr lang="en-US" sz="3600" b="1" i="0" dirty="0">
                <a:solidFill>
                  <a:srgbClr val="182025"/>
                </a:solidFill>
                <a:latin typeface="Source Serif 4" pitchFamily="18" charset="0"/>
                <a:ea typeface="Source Serif 4" pitchFamily="18" charset="-122"/>
                <a:cs typeface="Source Serif 4" pitchFamily="18" charset="-120"/>
              </a:rPr>
              <a:t> sectors</a:t>
            </a:r>
            <a:endParaRPr lang="en-US" sz="3600" dirty="0"/>
          </a:p>
        </p:txBody>
      </p:sp>
      <p:sp>
        <p:nvSpPr>
          <p:cNvPr id="4" name="Shape 2"/>
          <p:cNvSpPr/>
          <p:nvPr/>
        </p:nvSpPr>
        <p:spPr>
          <a:xfrm>
            <a:off x="812800" y="1935361"/>
            <a:ext cx="2527300" cy="1386681"/>
          </a:xfrm>
          <a:prstGeom prst="roundRect">
            <a:avLst>
              <a:gd name="adj" fmla="val 5495"/>
            </a:avLst>
          </a:prstGeom>
          <a:solidFill>
            <a:srgbClr val="ECF3F4"/>
          </a:solidFill>
          <a:ln/>
        </p:spPr>
      </p:sp>
      <p:pic>
        <p:nvPicPr>
          <p:cNvPr id="5" name="Image 0" descr="Users">    </p:cNvPr>
          <p:cNvPicPr>
            <a:picLocks noChangeAspect="1"/>
          </p:cNvPicPr>
          <p:nvPr/>
        </p:nvPicPr>
        <p:blipFill>
          <a:blip r:embed="rId1"/>
          <a:srcRect l="0" r="0" t="0" b="0"/>
          <a:stretch/>
        </p:blipFill>
        <p:spPr>
          <a:xfrm>
            <a:off x="1016000" y="2138561"/>
            <a:ext cx="304800" cy="304800"/>
          </a:xfrm>
          <a:prstGeom prst="rect">
            <a:avLst/>
          </a:prstGeom>
        </p:spPr>
      </p:pic>
      <p:sp>
        <p:nvSpPr>
          <p:cNvPr id="6" name="Text 3"/>
          <p:cNvSpPr/>
          <p:nvPr/>
        </p:nvSpPr>
        <p:spPr>
          <a:xfrm>
            <a:off x="1016000" y="2570361"/>
            <a:ext cx="2184527" cy="299641"/>
          </a:xfrm>
          <a:prstGeom prst="rect">
            <a:avLst/>
          </a:prstGeom>
          <a:noFill/>
          <a:ln/>
        </p:spPr>
        <p:txBody>
          <a:bodyPr wrap="square" lIns="0" tIns="0" rIns="0" bIns="0" rtlCol="0" anchor="t">
            <a:normAutofit/>
          </a:bodyPr>
          <a:lstStyle/>
          <a:p>
            <a:pPr algn="l" indent="0" marL="0">
              <a:lnSpc>
                <a:spcPts val="2160"/>
              </a:lnSpc>
              <a:buNone/>
            </a:pPr>
            <a:r>
              <a:rPr lang="en-US" sz="1800" b="1" dirty="0">
                <a:solidFill>
                  <a:srgbClr val="182025"/>
                </a:solidFill>
                <a:latin typeface="Source Serif 4" pitchFamily="18" charset="0"/>
                <a:ea typeface="Source Serif 4" pitchFamily="18" charset="-122"/>
                <a:cs typeface="Source Serif 4" pitchFamily="18" charset="-120"/>
              </a:rPr>
              <a:t>Local government</a:t>
            </a:r>
            <a:endParaRPr lang="en-US" sz="1800" dirty="0"/>
          </a:p>
        </p:txBody>
      </p:sp>
      <p:sp>
        <p:nvSpPr>
          <p:cNvPr id="7" name="Shape 4"/>
          <p:cNvSpPr/>
          <p:nvPr/>
        </p:nvSpPr>
        <p:spPr>
          <a:xfrm>
            <a:off x="3492500" y="1935361"/>
            <a:ext cx="2527300" cy="1386681"/>
          </a:xfrm>
          <a:prstGeom prst="roundRect">
            <a:avLst>
              <a:gd name="adj" fmla="val 5495"/>
            </a:avLst>
          </a:prstGeom>
          <a:solidFill>
            <a:srgbClr val="ECF3F4"/>
          </a:solidFill>
          <a:ln/>
        </p:spPr>
      </p:sp>
      <p:pic>
        <p:nvPicPr>
          <p:cNvPr id="8" name="Image 1" descr="Verified">    </p:cNvPr>
          <p:cNvPicPr>
            <a:picLocks noChangeAspect="1"/>
          </p:cNvPicPr>
          <p:nvPr/>
        </p:nvPicPr>
        <p:blipFill>
          <a:blip r:embed="rId2"/>
          <a:srcRect l="0" r="0" t="0" b="0"/>
          <a:stretch/>
        </p:blipFill>
        <p:spPr>
          <a:xfrm>
            <a:off x="3695700" y="2138561"/>
            <a:ext cx="304800" cy="304800"/>
          </a:xfrm>
          <a:prstGeom prst="rect">
            <a:avLst/>
          </a:prstGeom>
        </p:spPr>
      </p:pic>
      <p:sp>
        <p:nvSpPr>
          <p:cNvPr id="9" name="Text 5"/>
          <p:cNvSpPr/>
          <p:nvPr/>
        </p:nvSpPr>
        <p:spPr>
          <a:xfrm>
            <a:off x="3695700" y="2570361"/>
            <a:ext cx="2184527" cy="573881"/>
          </a:xfrm>
          <a:prstGeom prst="rect">
            <a:avLst/>
          </a:prstGeom>
          <a:noFill/>
          <a:ln/>
        </p:spPr>
        <p:txBody>
          <a:bodyPr wrap="square" lIns="0" tIns="0" rIns="0" bIns="0" rtlCol="0" anchor="t">
            <a:normAutofit/>
          </a:bodyPr>
          <a:lstStyle/>
          <a:p>
            <a:pPr algn="l" indent="0" marL="0">
              <a:lnSpc>
                <a:spcPts val="2160"/>
              </a:lnSpc>
              <a:buNone/>
            </a:pPr>
            <a:r>
              <a:rPr lang="en-US" sz="1800" b="1" dirty="0">
                <a:solidFill>
                  <a:srgbClr val="182025"/>
                </a:solidFill>
                <a:latin typeface="Source Serif 4" pitchFamily="18" charset="0"/>
                <a:ea typeface="Source Serif 4" pitchFamily="18" charset="-122"/>
                <a:cs typeface="Source Serif 4" pitchFamily="18" charset="-120"/>
              </a:rPr>
              <a:t>Central government</a:t>
            </a:r>
            <a:endParaRPr lang="en-US" sz="1800" dirty="0"/>
          </a:p>
        </p:txBody>
      </p:sp>
      <p:sp>
        <p:nvSpPr>
          <p:cNvPr id="10" name="Shape 6"/>
          <p:cNvSpPr/>
          <p:nvPr/>
        </p:nvSpPr>
        <p:spPr>
          <a:xfrm>
            <a:off x="6172200" y="1935361"/>
            <a:ext cx="2527300" cy="1386681"/>
          </a:xfrm>
          <a:prstGeom prst="roundRect">
            <a:avLst>
              <a:gd name="adj" fmla="val 5495"/>
            </a:avLst>
          </a:prstGeom>
          <a:solidFill>
            <a:srgbClr val="ECF3F4"/>
          </a:solidFill>
          <a:ln/>
        </p:spPr>
      </p:sp>
      <p:pic>
        <p:nvPicPr>
          <p:cNvPr id="11" name="Image 2" descr="Warning">    </p:cNvPr>
          <p:cNvPicPr>
            <a:picLocks noChangeAspect="1"/>
          </p:cNvPicPr>
          <p:nvPr/>
        </p:nvPicPr>
        <p:blipFill>
          <a:blip r:embed="rId3"/>
          <a:srcRect l="0" r="0" t="0" b="0"/>
          <a:stretch/>
        </p:blipFill>
        <p:spPr>
          <a:xfrm>
            <a:off x="6375400" y="2138561"/>
            <a:ext cx="304800" cy="304800"/>
          </a:xfrm>
          <a:prstGeom prst="rect">
            <a:avLst/>
          </a:prstGeom>
        </p:spPr>
      </p:pic>
      <p:sp>
        <p:nvSpPr>
          <p:cNvPr id="12" name="Text 7"/>
          <p:cNvSpPr/>
          <p:nvPr/>
        </p:nvSpPr>
        <p:spPr>
          <a:xfrm>
            <a:off x="6375400" y="2570361"/>
            <a:ext cx="2184527" cy="299641"/>
          </a:xfrm>
          <a:prstGeom prst="rect">
            <a:avLst/>
          </a:prstGeom>
          <a:noFill/>
          <a:ln/>
        </p:spPr>
        <p:txBody>
          <a:bodyPr wrap="square" lIns="0" tIns="0" rIns="0" bIns="0" rtlCol="0" anchor="t">
            <a:normAutofit/>
          </a:bodyPr>
          <a:lstStyle/>
          <a:p>
            <a:pPr algn="l" indent="0" marL="0">
              <a:lnSpc>
                <a:spcPts val="2160"/>
              </a:lnSpc>
              <a:buNone/>
            </a:pPr>
            <a:r>
              <a:rPr lang="en-US" sz="1800" b="1" dirty="0">
                <a:solidFill>
                  <a:srgbClr val="182025"/>
                </a:solidFill>
                <a:latin typeface="Source Serif 4" pitchFamily="18" charset="0"/>
                <a:ea typeface="Source Serif 4" pitchFamily="18" charset="-122"/>
                <a:cs typeface="Source Serif 4" pitchFamily="18" charset="-120"/>
              </a:rPr>
              <a:t>Blue light services</a:t>
            </a:r>
            <a:endParaRPr lang="en-US" sz="1800" dirty="0"/>
          </a:p>
        </p:txBody>
      </p:sp>
      <p:sp>
        <p:nvSpPr>
          <p:cNvPr id="13" name="Shape 8"/>
          <p:cNvSpPr/>
          <p:nvPr/>
        </p:nvSpPr>
        <p:spPr>
          <a:xfrm>
            <a:off x="8851900" y="1935361"/>
            <a:ext cx="2527300" cy="1386681"/>
          </a:xfrm>
          <a:prstGeom prst="roundRect">
            <a:avLst>
              <a:gd name="adj" fmla="val 5495"/>
            </a:avLst>
          </a:prstGeom>
          <a:solidFill>
            <a:srgbClr val="ECF3F4"/>
          </a:solidFill>
          <a:ln/>
        </p:spPr>
      </p:sp>
      <p:pic>
        <p:nvPicPr>
          <p:cNvPr id="14" name="Image 3" descr="Trust">    </p:cNvPr>
          <p:cNvPicPr>
            <a:picLocks noChangeAspect="1"/>
          </p:cNvPicPr>
          <p:nvPr/>
        </p:nvPicPr>
        <p:blipFill>
          <a:blip r:embed="rId4"/>
          <a:srcRect l="0" r="0" t="0" b="0"/>
          <a:stretch/>
        </p:blipFill>
        <p:spPr>
          <a:xfrm>
            <a:off x="9055100" y="2138561"/>
            <a:ext cx="304800" cy="304800"/>
          </a:xfrm>
          <a:prstGeom prst="rect">
            <a:avLst/>
          </a:prstGeom>
        </p:spPr>
      </p:pic>
      <p:sp>
        <p:nvSpPr>
          <p:cNvPr id="15" name="Text 9"/>
          <p:cNvSpPr/>
          <p:nvPr/>
        </p:nvSpPr>
        <p:spPr>
          <a:xfrm>
            <a:off x="9055100" y="2570361"/>
            <a:ext cx="2184527" cy="299641"/>
          </a:xfrm>
          <a:prstGeom prst="rect">
            <a:avLst/>
          </a:prstGeom>
          <a:noFill/>
          <a:ln/>
        </p:spPr>
        <p:txBody>
          <a:bodyPr wrap="square" lIns="0" tIns="0" rIns="0" bIns="0" rtlCol="0" anchor="t">
            <a:normAutofit/>
          </a:bodyPr>
          <a:lstStyle/>
          <a:p>
            <a:pPr algn="l" indent="0" marL="0">
              <a:lnSpc>
                <a:spcPts val="2160"/>
              </a:lnSpc>
              <a:buNone/>
            </a:pPr>
            <a:r>
              <a:rPr lang="en-US" sz="1800" b="1" dirty="0">
                <a:solidFill>
                  <a:srgbClr val="182025"/>
                </a:solidFill>
                <a:latin typeface="Source Serif 4" pitchFamily="18" charset="0"/>
                <a:ea typeface="Source Serif 4" pitchFamily="18" charset="-122"/>
                <a:cs typeface="Source Serif 4" pitchFamily="18" charset="-120"/>
              </a:rPr>
              <a:t>Legal</a:t>
            </a:r>
            <a:endParaRPr lang="en-US" sz="1800" dirty="0"/>
          </a:p>
        </p:txBody>
      </p:sp>
      <p:sp>
        <p:nvSpPr>
          <p:cNvPr id="16" name="Shape 10"/>
          <p:cNvSpPr/>
          <p:nvPr/>
        </p:nvSpPr>
        <p:spPr>
          <a:xfrm>
            <a:off x="812800" y="3474442"/>
            <a:ext cx="2527300" cy="1112441"/>
          </a:xfrm>
          <a:prstGeom prst="roundRect">
            <a:avLst>
              <a:gd name="adj" fmla="val 6850"/>
            </a:avLst>
          </a:prstGeom>
          <a:solidFill>
            <a:srgbClr val="ECF3F4"/>
          </a:solidFill>
          <a:ln/>
        </p:spPr>
      </p:sp>
      <p:pic>
        <p:nvPicPr>
          <p:cNvPr id="17" name="Image 4" descr="Globe">    </p:cNvPr>
          <p:cNvPicPr>
            <a:picLocks noChangeAspect="1"/>
          </p:cNvPicPr>
          <p:nvPr/>
        </p:nvPicPr>
        <p:blipFill>
          <a:blip r:embed="rId5"/>
          <a:srcRect l="0" r="0" t="0" b="0"/>
          <a:stretch/>
        </p:blipFill>
        <p:spPr>
          <a:xfrm>
            <a:off x="1016000" y="3677642"/>
            <a:ext cx="304800" cy="304800"/>
          </a:xfrm>
          <a:prstGeom prst="rect">
            <a:avLst/>
          </a:prstGeom>
        </p:spPr>
      </p:pic>
      <p:sp>
        <p:nvSpPr>
          <p:cNvPr id="18" name="Text 11"/>
          <p:cNvSpPr/>
          <p:nvPr/>
        </p:nvSpPr>
        <p:spPr>
          <a:xfrm>
            <a:off x="1016000" y="4109442"/>
            <a:ext cx="2184527" cy="299641"/>
          </a:xfrm>
          <a:prstGeom prst="rect">
            <a:avLst/>
          </a:prstGeom>
          <a:noFill/>
          <a:ln/>
        </p:spPr>
        <p:txBody>
          <a:bodyPr wrap="square" lIns="0" tIns="0" rIns="0" bIns="0" rtlCol="0" anchor="t">
            <a:normAutofit/>
          </a:bodyPr>
          <a:lstStyle/>
          <a:p>
            <a:pPr algn="l" indent="0" marL="0">
              <a:lnSpc>
                <a:spcPts val="2160"/>
              </a:lnSpc>
              <a:buNone/>
            </a:pPr>
            <a:r>
              <a:rPr lang="en-US" sz="1800" b="1" dirty="0">
                <a:solidFill>
                  <a:srgbClr val="182025"/>
                </a:solidFill>
                <a:latin typeface="Source Serif 4" pitchFamily="18" charset="0"/>
                <a:ea typeface="Source Serif 4" pitchFamily="18" charset="-122"/>
                <a:cs typeface="Source Serif 4" pitchFamily="18" charset="-120"/>
              </a:rPr>
              <a:t>Transport</a:t>
            </a:r>
            <a:endParaRPr lang="en-US" sz="1800" dirty="0"/>
          </a:p>
        </p:txBody>
      </p:sp>
      <p:sp>
        <p:nvSpPr>
          <p:cNvPr id="19" name="Shape 12"/>
          <p:cNvSpPr/>
          <p:nvPr/>
        </p:nvSpPr>
        <p:spPr>
          <a:xfrm>
            <a:off x="3492500" y="3474442"/>
            <a:ext cx="2527300" cy="1112441"/>
          </a:xfrm>
          <a:prstGeom prst="roundRect">
            <a:avLst>
              <a:gd name="adj" fmla="val 6850"/>
            </a:avLst>
          </a:prstGeom>
          <a:solidFill>
            <a:srgbClr val="ECF3F4"/>
          </a:solidFill>
          <a:ln/>
        </p:spPr>
      </p:sp>
      <p:pic>
        <p:nvPicPr>
          <p:cNvPr id="20" name="Image 5" descr="Home">    </p:cNvPr>
          <p:cNvPicPr>
            <a:picLocks noChangeAspect="1"/>
          </p:cNvPicPr>
          <p:nvPr/>
        </p:nvPicPr>
        <p:blipFill>
          <a:blip r:embed="rId6"/>
          <a:srcRect l="0" r="0" t="0" b="0"/>
          <a:stretch/>
        </p:blipFill>
        <p:spPr>
          <a:xfrm>
            <a:off x="3695700" y="3677642"/>
            <a:ext cx="304800" cy="304800"/>
          </a:xfrm>
          <a:prstGeom prst="rect">
            <a:avLst/>
          </a:prstGeom>
        </p:spPr>
      </p:pic>
      <p:sp>
        <p:nvSpPr>
          <p:cNvPr id="21" name="Text 13"/>
          <p:cNvSpPr/>
          <p:nvPr/>
        </p:nvSpPr>
        <p:spPr>
          <a:xfrm>
            <a:off x="3695700" y="4109442"/>
            <a:ext cx="2184527" cy="299641"/>
          </a:xfrm>
          <a:prstGeom prst="rect">
            <a:avLst/>
          </a:prstGeom>
          <a:noFill/>
          <a:ln/>
        </p:spPr>
        <p:txBody>
          <a:bodyPr wrap="square" lIns="0" tIns="0" rIns="0" bIns="0" rtlCol="0" anchor="t">
            <a:normAutofit/>
          </a:bodyPr>
          <a:lstStyle/>
          <a:p>
            <a:pPr algn="l" indent="0" marL="0">
              <a:lnSpc>
                <a:spcPts val="2160"/>
              </a:lnSpc>
              <a:buNone/>
            </a:pPr>
            <a:r>
              <a:rPr lang="en-US" sz="1800" b="1" dirty="0">
                <a:solidFill>
                  <a:srgbClr val="182025"/>
                </a:solidFill>
                <a:latin typeface="Source Serif 4" pitchFamily="18" charset="0"/>
                <a:ea typeface="Source Serif 4" pitchFamily="18" charset="-122"/>
                <a:cs typeface="Source Serif 4" pitchFamily="18" charset="-120"/>
              </a:rPr>
              <a:t>Housing</a:t>
            </a:r>
            <a:endParaRPr lang="en-US" sz="1800" dirty="0"/>
          </a:p>
        </p:txBody>
      </p:sp>
      <p:sp>
        <p:nvSpPr>
          <p:cNvPr id="22" name="Shape 14"/>
          <p:cNvSpPr/>
          <p:nvPr/>
        </p:nvSpPr>
        <p:spPr>
          <a:xfrm>
            <a:off x="6172200" y="3474442"/>
            <a:ext cx="2527300" cy="1112441"/>
          </a:xfrm>
          <a:prstGeom prst="roundRect">
            <a:avLst>
              <a:gd name="adj" fmla="val 6850"/>
            </a:avLst>
          </a:prstGeom>
          <a:solidFill>
            <a:srgbClr val="ECF3F4"/>
          </a:solidFill>
          <a:ln/>
        </p:spPr>
      </p:sp>
      <p:pic>
        <p:nvPicPr>
          <p:cNvPr id="23" name="Image 6" descr="GraduationCap">    </p:cNvPr>
          <p:cNvPicPr>
            <a:picLocks noChangeAspect="1"/>
          </p:cNvPicPr>
          <p:nvPr/>
        </p:nvPicPr>
        <p:blipFill>
          <a:blip r:embed="rId7"/>
          <a:srcRect l="0" r="0" t="0" b="0"/>
          <a:stretch/>
        </p:blipFill>
        <p:spPr>
          <a:xfrm>
            <a:off x="6375400" y="3677642"/>
            <a:ext cx="304800" cy="304800"/>
          </a:xfrm>
          <a:prstGeom prst="rect">
            <a:avLst/>
          </a:prstGeom>
        </p:spPr>
      </p:pic>
      <p:sp>
        <p:nvSpPr>
          <p:cNvPr id="24" name="Text 15"/>
          <p:cNvSpPr/>
          <p:nvPr/>
        </p:nvSpPr>
        <p:spPr>
          <a:xfrm>
            <a:off x="6375400" y="4109442"/>
            <a:ext cx="2184527" cy="299641"/>
          </a:xfrm>
          <a:prstGeom prst="rect">
            <a:avLst/>
          </a:prstGeom>
          <a:noFill/>
          <a:ln/>
        </p:spPr>
        <p:txBody>
          <a:bodyPr wrap="square" lIns="0" tIns="0" rIns="0" bIns="0" rtlCol="0" anchor="t">
            <a:normAutofit/>
          </a:bodyPr>
          <a:lstStyle/>
          <a:p>
            <a:pPr algn="l" indent="0" marL="0">
              <a:lnSpc>
                <a:spcPts val="2160"/>
              </a:lnSpc>
              <a:buNone/>
            </a:pPr>
            <a:r>
              <a:rPr lang="en-US" sz="1800" b="1" dirty="0">
                <a:solidFill>
                  <a:srgbClr val="182025"/>
                </a:solidFill>
                <a:latin typeface="Source Serif 4" pitchFamily="18" charset="0"/>
                <a:ea typeface="Source Serif 4" pitchFamily="18" charset="-122"/>
                <a:cs typeface="Source Serif 4" pitchFamily="18" charset="-120"/>
              </a:rPr>
              <a:t>Universities</a:t>
            </a:r>
            <a:endParaRPr lang="en-US" sz="1800" dirty="0"/>
          </a:p>
        </p:txBody>
      </p:sp>
      <p:sp>
        <p:nvSpPr>
          <p:cNvPr id="25" name="Shape 16"/>
          <p:cNvSpPr/>
          <p:nvPr/>
        </p:nvSpPr>
        <p:spPr>
          <a:xfrm>
            <a:off x="8851900" y="3474442"/>
            <a:ext cx="2527300" cy="1112441"/>
          </a:xfrm>
          <a:prstGeom prst="roundRect">
            <a:avLst>
              <a:gd name="adj" fmla="val 6850"/>
            </a:avLst>
          </a:prstGeom>
          <a:solidFill>
            <a:srgbClr val="ECF3F4"/>
          </a:solidFill>
          <a:ln/>
        </p:spPr>
      </p:sp>
      <p:pic>
        <p:nvPicPr>
          <p:cNvPr id="26" name="Image 7" descr="Chart">    </p:cNvPr>
          <p:cNvPicPr>
            <a:picLocks noChangeAspect="1"/>
          </p:cNvPicPr>
          <p:nvPr/>
        </p:nvPicPr>
        <p:blipFill>
          <a:blip r:embed="rId8"/>
          <a:srcRect l="0" r="0" t="0" b="0"/>
          <a:stretch/>
        </p:blipFill>
        <p:spPr>
          <a:xfrm>
            <a:off x="9055100" y="3677642"/>
            <a:ext cx="304800" cy="304800"/>
          </a:xfrm>
          <a:prstGeom prst="rect">
            <a:avLst/>
          </a:prstGeom>
        </p:spPr>
      </p:pic>
      <p:sp>
        <p:nvSpPr>
          <p:cNvPr id="27" name="Text 17"/>
          <p:cNvSpPr/>
          <p:nvPr/>
        </p:nvSpPr>
        <p:spPr>
          <a:xfrm>
            <a:off x="9055100" y="4109442"/>
            <a:ext cx="2184527" cy="299641"/>
          </a:xfrm>
          <a:prstGeom prst="rect">
            <a:avLst/>
          </a:prstGeom>
          <a:noFill/>
          <a:ln/>
        </p:spPr>
        <p:txBody>
          <a:bodyPr wrap="square" lIns="0" tIns="0" rIns="0" bIns="0" rtlCol="0" anchor="t">
            <a:normAutofit/>
          </a:bodyPr>
          <a:lstStyle/>
          <a:p>
            <a:pPr algn="l" indent="0" marL="0">
              <a:lnSpc>
                <a:spcPts val="2160"/>
              </a:lnSpc>
              <a:buNone/>
            </a:pPr>
            <a:r>
              <a:rPr lang="en-US" sz="1800" b="1" dirty="0">
                <a:solidFill>
                  <a:srgbClr val="182025"/>
                </a:solidFill>
                <a:latin typeface="Source Serif 4" pitchFamily="18" charset="0"/>
                <a:ea typeface="Source Serif 4" pitchFamily="18" charset="-122"/>
                <a:cs typeface="Source Serif 4" pitchFamily="18" charset="-120"/>
              </a:rPr>
              <a:t>FMCG</a:t>
            </a:r>
            <a:endParaRPr lang="en-US" sz="1800" dirty="0"/>
          </a:p>
        </p:txBody>
      </p:sp>
      <p:pic>
        <p:nvPicPr>
          <p:cNvPr id="28" name="Image 8" descr="Open eLMS logo">    </p:cNvPr>
          <p:cNvPicPr>
            <a:picLocks noChangeAspect="1"/>
          </p:cNvPicPr>
          <p:nvPr/>
        </p:nvPicPr>
        <p:blipFill>
          <a:blip r:embed="rId9"/>
          <a:srcRect l="0" r="0" t="-28" b="-28"/>
          <a:stretch/>
        </p:blipFill>
        <p:spPr>
          <a:xfrm>
            <a:off x="812800" y="6184900"/>
            <a:ext cx="1301750" cy="342900"/>
          </a:xfrm>
          <a:prstGeom prst="rect">
            <a:avLst/>
          </a:prstGeom>
        </p:spPr>
      </p:pic>
      <p:sp>
        <p:nvSpPr>
          <p:cNvPr id="29" name="Text 18"/>
          <p:cNvSpPr/>
          <p:nvPr/>
        </p:nvSpPr>
        <p:spPr>
          <a:xfrm>
            <a:off x="8239760" y="6238280"/>
            <a:ext cx="313944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576166"/>
                </a:solidFill>
                <a:latin typeface="Source Sans 3" pitchFamily="34" charset="0"/>
                <a:ea typeface="Source Sans 3" pitchFamily="34" charset="-122"/>
                <a:cs typeface="Source Sans 3" pitchFamily="34" charset="-120"/>
              </a:rPr>
              <a:t>openelms.com</a:t>
            </a:r>
            <a:endParaRPr lang="en-US" sz="12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6F8F9"/>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C2295C"/>
                </a:solidFill>
                <a:latin typeface="Source Sans 3" pitchFamily="34" charset="0"/>
                <a:ea typeface="Source Sans 3" pitchFamily="34" charset="-122"/>
                <a:cs typeface="Source Sans 3" pitchFamily="34" charset="-120"/>
              </a:rPr>
              <a:t>CERTIFICATIONS &amp; STANDARDS</a:t>
            </a:r>
            <a:endParaRPr lang="en-US" sz="1200" dirty="0"/>
          </a:p>
        </p:txBody>
      </p:sp>
      <p:sp>
        <p:nvSpPr>
          <p:cNvPr id="3" name="Text 1"/>
          <p:cNvSpPr/>
          <p:nvPr>
            <p:ph type="title"/>
          </p:nvPr>
        </p:nvSpPr>
        <p:spPr>
          <a:xfrm>
            <a:off x="812800" y="1127720"/>
            <a:ext cx="10883392" cy="528241"/>
          </a:xfrm>
          <a:prstGeom prst="rect">
            <a:avLst/>
          </a:prstGeom>
          <a:noFill/>
          <a:ln/>
        </p:spPr>
        <p:txBody>
          <a:bodyPr wrap="square" lIns="0" tIns="0" rIns="0" bIns="0" rtlCol="0" anchor="t">
            <a:normAutofit/>
          </a:bodyPr>
          <a:lstStyle/>
          <a:p>
            <a:pPr algn="l" indent="0" marL="0">
              <a:lnSpc>
                <a:spcPts val="3960"/>
              </a:lnSpc>
              <a:buNone/>
            </a:pPr>
            <a:r>
              <a:rPr lang="en-US" sz="3600" b="1" i="0" dirty="0">
                <a:solidFill>
                  <a:srgbClr val="182025"/>
                </a:solidFill>
                <a:latin typeface="Source Serif 4" pitchFamily="18" charset="0"/>
                <a:ea typeface="Source Serif 4" pitchFamily="18" charset="-122"/>
                <a:cs typeface="Source Serif 4" pitchFamily="18" charset="-120"/>
              </a:rPr>
              <a:t>Enterprise-grade </a:t>
            </a:r>
            <a:r>
              <a:rPr lang="en-US" sz="3600" b="1" i="0" dirty="0">
                <a:solidFill>
                  <a:srgbClr val="C2295C"/>
                </a:solidFill>
                <a:latin typeface="Source Serif 4" pitchFamily="18" charset="0"/>
                <a:ea typeface="Source Serif 4" pitchFamily="18" charset="-122"/>
                <a:cs typeface="Source Serif 4" pitchFamily="18" charset="-120"/>
              </a:rPr>
              <a:t>security and compliance</a:t>
            </a:r>
            <a:endParaRPr lang="en-US" sz="3600" dirty="0"/>
          </a:p>
        </p:txBody>
      </p:sp>
      <p:sp>
        <p:nvSpPr>
          <p:cNvPr id="4" name="Shape 2"/>
          <p:cNvSpPr/>
          <p:nvPr/>
        </p:nvSpPr>
        <p:spPr>
          <a:xfrm>
            <a:off x="815975" y="1938536"/>
            <a:ext cx="3414117" cy="1029891"/>
          </a:xfrm>
          <a:prstGeom prst="roundRect">
            <a:avLst>
              <a:gd name="adj" fmla="val 7091"/>
            </a:avLst>
          </a:prstGeom>
          <a:solidFill>
            <a:srgbClr val="FFFFFF"/>
          </a:solidFill>
          <a:ln w="6350">
            <a:solidFill>
              <a:srgbClr val="E3E9EB"/>
            </a:solidFill>
            <a:prstDash val="solid"/>
          </a:ln>
        </p:spPr>
      </p:sp>
      <p:sp>
        <p:nvSpPr>
          <p:cNvPr id="5" name="Text 3"/>
          <p:cNvSpPr/>
          <p:nvPr/>
        </p:nvSpPr>
        <p:spPr>
          <a:xfrm>
            <a:off x="1022350" y="2144911"/>
            <a:ext cx="3091408" cy="360660"/>
          </a:xfrm>
          <a:prstGeom prst="rect">
            <a:avLst/>
          </a:prstGeom>
          <a:noFill/>
          <a:ln/>
        </p:spPr>
        <p:txBody>
          <a:bodyPr wrap="square" lIns="0" tIns="0" rIns="0" bIns="0" rtlCol="0" anchor="t">
            <a:normAutofit/>
          </a:bodyPr>
          <a:lstStyle/>
          <a:p>
            <a:pPr algn="l" indent="0" marL="0">
              <a:lnSpc>
                <a:spcPts val="2640"/>
              </a:lnSpc>
              <a:buNone/>
            </a:pPr>
            <a:r>
              <a:rPr lang="en-US" sz="2200" b="1" dirty="0">
                <a:solidFill>
                  <a:srgbClr val="182025"/>
                </a:solidFill>
                <a:latin typeface="Source Serif 4" pitchFamily="18" charset="0"/>
                <a:ea typeface="Source Serif 4" pitchFamily="18" charset="-122"/>
                <a:cs typeface="Source Serif 4" pitchFamily="18" charset="-120"/>
              </a:rPr>
              <a:t>ISO 27001</a:t>
            </a:r>
            <a:endParaRPr lang="en-US" sz="2200" dirty="0"/>
          </a:p>
        </p:txBody>
      </p:sp>
      <p:sp>
        <p:nvSpPr>
          <p:cNvPr id="6" name="Text 4"/>
          <p:cNvSpPr/>
          <p:nvPr/>
        </p:nvSpPr>
        <p:spPr>
          <a:xfrm>
            <a:off x="1022350" y="2530971"/>
            <a:ext cx="3091408" cy="256480"/>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576166"/>
                </a:solidFill>
                <a:latin typeface="Source Sans 3" pitchFamily="34" charset="0"/>
                <a:ea typeface="Source Sans 3" pitchFamily="34" charset="-122"/>
                <a:cs typeface="Source Sans 3" pitchFamily="34" charset="-120"/>
              </a:rPr>
              <a:t>Information security</a:t>
            </a:r>
            <a:endParaRPr lang="en-US" sz="1300" dirty="0"/>
          </a:p>
        </p:txBody>
      </p:sp>
      <p:sp>
        <p:nvSpPr>
          <p:cNvPr id="7" name="Shape 5"/>
          <p:cNvSpPr/>
          <p:nvPr/>
        </p:nvSpPr>
        <p:spPr>
          <a:xfrm>
            <a:off x="4388842" y="1938536"/>
            <a:ext cx="3414216" cy="1029891"/>
          </a:xfrm>
          <a:prstGeom prst="roundRect">
            <a:avLst>
              <a:gd name="adj" fmla="val 7091"/>
            </a:avLst>
          </a:prstGeom>
          <a:solidFill>
            <a:srgbClr val="FFFFFF"/>
          </a:solidFill>
          <a:ln w="6350">
            <a:solidFill>
              <a:srgbClr val="E3E9EB"/>
            </a:solidFill>
            <a:prstDash val="solid"/>
          </a:ln>
        </p:spPr>
      </p:sp>
      <p:sp>
        <p:nvSpPr>
          <p:cNvPr id="8" name="Text 6"/>
          <p:cNvSpPr/>
          <p:nvPr/>
        </p:nvSpPr>
        <p:spPr>
          <a:xfrm>
            <a:off x="4595217" y="2144911"/>
            <a:ext cx="3091510" cy="360660"/>
          </a:xfrm>
          <a:prstGeom prst="rect">
            <a:avLst/>
          </a:prstGeom>
          <a:noFill/>
          <a:ln/>
        </p:spPr>
        <p:txBody>
          <a:bodyPr wrap="square" lIns="0" tIns="0" rIns="0" bIns="0" rtlCol="0" anchor="t">
            <a:normAutofit/>
          </a:bodyPr>
          <a:lstStyle/>
          <a:p>
            <a:pPr algn="l" indent="0" marL="0">
              <a:lnSpc>
                <a:spcPts val="2640"/>
              </a:lnSpc>
              <a:buNone/>
            </a:pPr>
            <a:r>
              <a:rPr lang="en-US" sz="2200" b="1" dirty="0">
                <a:solidFill>
                  <a:srgbClr val="182025"/>
                </a:solidFill>
                <a:latin typeface="Source Serif 4" pitchFamily="18" charset="0"/>
                <a:ea typeface="Source Serif 4" pitchFamily="18" charset="-122"/>
                <a:cs typeface="Source Serif 4" pitchFamily="18" charset="-120"/>
              </a:rPr>
              <a:t>ISO 9001</a:t>
            </a:r>
            <a:endParaRPr lang="en-US" sz="2200" dirty="0"/>
          </a:p>
        </p:txBody>
      </p:sp>
      <p:sp>
        <p:nvSpPr>
          <p:cNvPr id="9" name="Text 7"/>
          <p:cNvSpPr/>
          <p:nvPr/>
        </p:nvSpPr>
        <p:spPr>
          <a:xfrm>
            <a:off x="4595217" y="2530971"/>
            <a:ext cx="3091510" cy="256480"/>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576166"/>
                </a:solidFill>
                <a:latin typeface="Source Sans 3" pitchFamily="34" charset="0"/>
                <a:ea typeface="Source Sans 3" pitchFamily="34" charset="-122"/>
                <a:cs typeface="Source Sans 3" pitchFamily="34" charset="-120"/>
              </a:rPr>
              <a:t>Quality</a:t>
            </a:r>
            <a:endParaRPr lang="en-US" sz="1300" dirty="0"/>
          </a:p>
        </p:txBody>
      </p:sp>
      <p:sp>
        <p:nvSpPr>
          <p:cNvPr id="10" name="Shape 8"/>
          <p:cNvSpPr/>
          <p:nvPr/>
        </p:nvSpPr>
        <p:spPr>
          <a:xfrm>
            <a:off x="7961809" y="1938536"/>
            <a:ext cx="3414216" cy="1029891"/>
          </a:xfrm>
          <a:prstGeom prst="roundRect">
            <a:avLst>
              <a:gd name="adj" fmla="val 7091"/>
            </a:avLst>
          </a:prstGeom>
          <a:solidFill>
            <a:srgbClr val="FFFFFF"/>
          </a:solidFill>
          <a:ln w="6350">
            <a:solidFill>
              <a:srgbClr val="E3E9EB"/>
            </a:solidFill>
            <a:prstDash val="solid"/>
          </a:ln>
        </p:spPr>
      </p:sp>
      <p:sp>
        <p:nvSpPr>
          <p:cNvPr id="11" name="Text 9"/>
          <p:cNvSpPr/>
          <p:nvPr/>
        </p:nvSpPr>
        <p:spPr>
          <a:xfrm>
            <a:off x="8168184" y="2144911"/>
            <a:ext cx="3091510" cy="360660"/>
          </a:xfrm>
          <a:prstGeom prst="rect">
            <a:avLst/>
          </a:prstGeom>
          <a:noFill/>
          <a:ln/>
        </p:spPr>
        <p:txBody>
          <a:bodyPr wrap="square" lIns="0" tIns="0" rIns="0" bIns="0" rtlCol="0" anchor="t">
            <a:normAutofit/>
          </a:bodyPr>
          <a:lstStyle/>
          <a:p>
            <a:pPr algn="l" indent="0" marL="0">
              <a:lnSpc>
                <a:spcPts val="2640"/>
              </a:lnSpc>
              <a:buNone/>
            </a:pPr>
            <a:r>
              <a:rPr lang="en-US" sz="2200" b="1" dirty="0">
                <a:solidFill>
                  <a:srgbClr val="182025"/>
                </a:solidFill>
                <a:latin typeface="Source Serif 4" pitchFamily="18" charset="0"/>
                <a:ea typeface="Source Serif 4" pitchFamily="18" charset="-122"/>
                <a:cs typeface="Source Serif 4" pitchFamily="18" charset="-120"/>
              </a:rPr>
              <a:t>ISO 20000</a:t>
            </a:r>
            <a:endParaRPr lang="en-US" sz="2200" dirty="0"/>
          </a:p>
        </p:txBody>
      </p:sp>
      <p:sp>
        <p:nvSpPr>
          <p:cNvPr id="12" name="Text 10"/>
          <p:cNvSpPr/>
          <p:nvPr/>
        </p:nvSpPr>
        <p:spPr>
          <a:xfrm>
            <a:off x="8168184" y="2530971"/>
            <a:ext cx="3091510" cy="256480"/>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576166"/>
                </a:solidFill>
                <a:latin typeface="Source Sans 3" pitchFamily="34" charset="0"/>
                <a:ea typeface="Source Sans 3" pitchFamily="34" charset="-122"/>
                <a:cs typeface="Source Sans 3" pitchFamily="34" charset="-120"/>
              </a:rPr>
              <a:t>IT service management</a:t>
            </a:r>
            <a:endParaRPr lang="en-US" sz="1300" dirty="0"/>
          </a:p>
        </p:txBody>
      </p:sp>
      <p:sp>
        <p:nvSpPr>
          <p:cNvPr id="13" name="Shape 11"/>
          <p:cNvSpPr/>
          <p:nvPr/>
        </p:nvSpPr>
        <p:spPr>
          <a:xfrm>
            <a:off x="815975" y="3127177"/>
            <a:ext cx="3414117" cy="1029891"/>
          </a:xfrm>
          <a:prstGeom prst="roundRect">
            <a:avLst>
              <a:gd name="adj" fmla="val 7091"/>
            </a:avLst>
          </a:prstGeom>
          <a:solidFill>
            <a:srgbClr val="FFFFFF"/>
          </a:solidFill>
          <a:ln w="6350">
            <a:solidFill>
              <a:srgbClr val="E3E9EB"/>
            </a:solidFill>
            <a:prstDash val="solid"/>
          </a:ln>
        </p:spPr>
      </p:sp>
      <p:sp>
        <p:nvSpPr>
          <p:cNvPr id="14" name="Text 12"/>
          <p:cNvSpPr/>
          <p:nvPr/>
        </p:nvSpPr>
        <p:spPr>
          <a:xfrm>
            <a:off x="1022350" y="3333552"/>
            <a:ext cx="3204567" cy="360660"/>
          </a:xfrm>
          <a:prstGeom prst="rect">
            <a:avLst/>
          </a:prstGeom>
          <a:noFill/>
          <a:ln/>
        </p:spPr>
        <p:txBody>
          <a:bodyPr wrap="square" lIns="0" tIns="0" rIns="0" bIns="0" rtlCol="0" anchor="t">
            <a:normAutofit/>
          </a:bodyPr>
          <a:lstStyle/>
          <a:p>
            <a:pPr algn="l" indent="0" marL="0">
              <a:lnSpc>
                <a:spcPts val="2640"/>
              </a:lnSpc>
              <a:buNone/>
            </a:pPr>
            <a:r>
              <a:rPr lang="en-US" sz="2200" b="1" dirty="0">
                <a:solidFill>
                  <a:srgbClr val="182025"/>
                </a:solidFill>
                <a:latin typeface="Source Serif 4" pitchFamily="18" charset="0"/>
                <a:ea typeface="Source Serif 4" pitchFamily="18" charset="-122"/>
                <a:cs typeface="Source Serif 4" pitchFamily="18" charset="-120"/>
              </a:rPr>
              <a:t>Cyber Essentials Plus</a:t>
            </a:r>
            <a:endParaRPr lang="en-US" sz="2200" dirty="0"/>
          </a:p>
        </p:txBody>
      </p:sp>
      <p:sp>
        <p:nvSpPr>
          <p:cNvPr id="15" name="Text 13"/>
          <p:cNvSpPr/>
          <p:nvPr/>
        </p:nvSpPr>
        <p:spPr>
          <a:xfrm>
            <a:off x="1022350" y="3719612"/>
            <a:ext cx="3091408" cy="256480"/>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576166"/>
                </a:solidFill>
                <a:latin typeface="Source Sans 3" pitchFamily="34" charset="0"/>
                <a:ea typeface="Source Sans 3" pitchFamily="34" charset="-122"/>
                <a:cs typeface="Source Sans 3" pitchFamily="34" charset="-120"/>
              </a:rPr>
              <a:t>Security</a:t>
            </a:r>
            <a:endParaRPr lang="en-US" sz="1300" dirty="0"/>
          </a:p>
        </p:txBody>
      </p:sp>
      <p:sp>
        <p:nvSpPr>
          <p:cNvPr id="16" name="Shape 14"/>
          <p:cNvSpPr/>
          <p:nvPr/>
        </p:nvSpPr>
        <p:spPr>
          <a:xfrm>
            <a:off x="4388842" y="3127177"/>
            <a:ext cx="3414216" cy="1029891"/>
          </a:xfrm>
          <a:prstGeom prst="roundRect">
            <a:avLst>
              <a:gd name="adj" fmla="val 7091"/>
            </a:avLst>
          </a:prstGeom>
          <a:solidFill>
            <a:srgbClr val="FFFFFF"/>
          </a:solidFill>
          <a:ln w="6350">
            <a:solidFill>
              <a:srgbClr val="E3E9EB"/>
            </a:solidFill>
            <a:prstDash val="solid"/>
          </a:ln>
        </p:spPr>
      </p:sp>
      <p:sp>
        <p:nvSpPr>
          <p:cNvPr id="17" name="Text 15"/>
          <p:cNvSpPr/>
          <p:nvPr/>
        </p:nvSpPr>
        <p:spPr>
          <a:xfrm>
            <a:off x="4595217" y="3333552"/>
            <a:ext cx="3091510" cy="360660"/>
          </a:xfrm>
          <a:prstGeom prst="rect">
            <a:avLst/>
          </a:prstGeom>
          <a:noFill/>
          <a:ln/>
        </p:spPr>
        <p:txBody>
          <a:bodyPr wrap="square" lIns="0" tIns="0" rIns="0" bIns="0" rtlCol="0" anchor="t">
            <a:normAutofit/>
          </a:bodyPr>
          <a:lstStyle/>
          <a:p>
            <a:pPr algn="l" indent="0" marL="0">
              <a:lnSpc>
                <a:spcPts val="2640"/>
              </a:lnSpc>
              <a:buNone/>
            </a:pPr>
            <a:r>
              <a:rPr lang="en-US" sz="2200" b="1" dirty="0">
                <a:solidFill>
                  <a:srgbClr val="182025"/>
                </a:solidFill>
                <a:latin typeface="Source Serif 4" pitchFamily="18" charset="0"/>
                <a:ea typeface="Source Serif 4" pitchFamily="18" charset="-122"/>
                <a:cs typeface="Source Serif 4" pitchFamily="18" charset="-120"/>
              </a:rPr>
              <a:t>CPD Certified</a:t>
            </a:r>
            <a:endParaRPr lang="en-US" sz="2200" dirty="0"/>
          </a:p>
        </p:txBody>
      </p:sp>
      <p:sp>
        <p:nvSpPr>
          <p:cNvPr id="18" name="Text 16"/>
          <p:cNvSpPr/>
          <p:nvPr/>
        </p:nvSpPr>
        <p:spPr>
          <a:xfrm>
            <a:off x="4595217" y="3719612"/>
            <a:ext cx="3091510" cy="256480"/>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576166"/>
                </a:solidFill>
                <a:latin typeface="Source Sans 3" pitchFamily="34" charset="0"/>
                <a:ea typeface="Source Sans 3" pitchFamily="34" charset="-122"/>
                <a:cs typeface="Source Sans 3" pitchFamily="34" charset="-120"/>
              </a:rPr>
              <a:t>Continuing professional development</a:t>
            </a:r>
            <a:endParaRPr lang="en-US" sz="1300" dirty="0"/>
          </a:p>
        </p:txBody>
      </p:sp>
      <p:sp>
        <p:nvSpPr>
          <p:cNvPr id="19" name="Shape 17"/>
          <p:cNvSpPr/>
          <p:nvPr/>
        </p:nvSpPr>
        <p:spPr>
          <a:xfrm>
            <a:off x="7961809" y="3127177"/>
            <a:ext cx="3414216" cy="1029891"/>
          </a:xfrm>
          <a:prstGeom prst="roundRect">
            <a:avLst>
              <a:gd name="adj" fmla="val 7091"/>
            </a:avLst>
          </a:prstGeom>
          <a:solidFill>
            <a:srgbClr val="FFFFFF"/>
          </a:solidFill>
          <a:ln w="6350">
            <a:solidFill>
              <a:srgbClr val="E3E9EB"/>
            </a:solidFill>
            <a:prstDash val="solid"/>
          </a:ln>
        </p:spPr>
      </p:sp>
      <p:sp>
        <p:nvSpPr>
          <p:cNvPr id="20" name="Text 18"/>
          <p:cNvSpPr/>
          <p:nvPr/>
        </p:nvSpPr>
        <p:spPr>
          <a:xfrm>
            <a:off x="8168184" y="3333552"/>
            <a:ext cx="3091510" cy="360660"/>
          </a:xfrm>
          <a:prstGeom prst="rect">
            <a:avLst/>
          </a:prstGeom>
          <a:noFill/>
          <a:ln/>
        </p:spPr>
        <p:txBody>
          <a:bodyPr wrap="square" lIns="0" tIns="0" rIns="0" bIns="0" rtlCol="0" anchor="t">
            <a:normAutofit/>
          </a:bodyPr>
          <a:lstStyle/>
          <a:p>
            <a:pPr algn="l" indent="0" marL="0">
              <a:lnSpc>
                <a:spcPts val="2640"/>
              </a:lnSpc>
              <a:buNone/>
            </a:pPr>
            <a:r>
              <a:rPr lang="en-US" sz="2200" b="1" dirty="0">
                <a:solidFill>
                  <a:srgbClr val="182025"/>
                </a:solidFill>
                <a:latin typeface="Source Serif 4" pitchFamily="18" charset="0"/>
                <a:ea typeface="Source Serif 4" pitchFamily="18" charset="-122"/>
                <a:cs typeface="Source Serif 4" pitchFamily="18" charset="-120"/>
              </a:rPr>
              <a:t>LTI v1.3</a:t>
            </a:r>
            <a:endParaRPr lang="en-US" sz="2200" dirty="0"/>
          </a:p>
        </p:txBody>
      </p:sp>
      <p:sp>
        <p:nvSpPr>
          <p:cNvPr id="21" name="Text 19"/>
          <p:cNvSpPr/>
          <p:nvPr/>
        </p:nvSpPr>
        <p:spPr>
          <a:xfrm>
            <a:off x="8168184" y="3719612"/>
            <a:ext cx="3091510" cy="256480"/>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576166"/>
                </a:solidFill>
                <a:latin typeface="Source Sans 3" pitchFamily="34" charset="0"/>
                <a:ea typeface="Source Sans 3" pitchFamily="34" charset="-122"/>
                <a:cs typeface="Source Sans 3" pitchFamily="34" charset="-120"/>
              </a:rPr>
              <a:t>Interoperability</a:t>
            </a:r>
            <a:endParaRPr lang="en-US" sz="1300" dirty="0"/>
          </a:p>
        </p:txBody>
      </p:sp>
      <p:sp>
        <p:nvSpPr>
          <p:cNvPr id="22" name="Text 20"/>
          <p:cNvSpPr/>
          <p:nvPr/>
        </p:nvSpPr>
        <p:spPr>
          <a:xfrm>
            <a:off x="812800" y="4465042"/>
            <a:ext cx="10883392" cy="274241"/>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576166"/>
                </a:solidFill>
                <a:latin typeface="Source Sans 3" pitchFamily="34" charset="0"/>
                <a:ea typeface="Source Sans 3" pitchFamily="34" charset="-122"/>
                <a:cs typeface="Source Sans 3" pitchFamily="34" charset="-120"/>
              </a:rPr>
              <a:t>UK Training Provider Number 10002082 · Approved government supplier with framework membership</a:t>
            </a:r>
            <a:endParaRPr lang="en-US" sz="1400" dirty="0"/>
          </a:p>
        </p:txBody>
      </p:sp>
      <p:pic>
        <p:nvPicPr>
          <p:cNvPr id="23" name="Image 0" descr="Open eLMS logo">    </p:cNvPr>
          <p:cNvPicPr>
            <a:picLocks noChangeAspect="1"/>
          </p:cNvPicPr>
          <p:nvPr/>
        </p:nvPicPr>
        <p:blipFill>
          <a:blip r:embed="rId1"/>
          <a:srcRect l="0" r="0" t="-28" b="-28"/>
          <a:stretch/>
        </p:blipFill>
        <p:spPr>
          <a:xfrm>
            <a:off x="812800" y="6184900"/>
            <a:ext cx="1301750" cy="342900"/>
          </a:xfrm>
          <a:prstGeom prst="rect">
            <a:avLst/>
          </a:prstGeom>
        </p:spPr>
      </p:pic>
      <p:sp>
        <p:nvSpPr>
          <p:cNvPr id="24" name="Text 21"/>
          <p:cNvSpPr/>
          <p:nvPr/>
        </p:nvSpPr>
        <p:spPr>
          <a:xfrm>
            <a:off x="8239760" y="6238280"/>
            <a:ext cx="313944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576166"/>
                </a:solidFill>
                <a:latin typeface="Source Sans 3" pitchFamily="34" charset="0"/>
                <a:ea typeface="Source Sans 3" pitchFamily="34" charset="-122"/>
                <a:cs typeface="Source Sans 3" pitchFamily="34" charset="-120"/>
              </a:rPr>
              <a:t>openelms.com</a:t>
            </a:r>
            <a:endParaRPr lang="en-US" sz="12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102932"/>
        </a:solidFill>
      </p:bgPr>
    </p:bg>
    <p:spTree>
      <p:nvGrpSpPr>
        <p:cNvPr id="1" name=""/>
        <p:cNvGrpSpPr/>
        <p:nvPr/>
      </p:nvGrpSpPr>
      <p:grpSpPr>
        <a:xfrm>
          <a:off x="0" y="0"/>
          <a:ext cx="0" cy="0"/>
          <a:chOff x="0" y="0"/>
          <a:chExt cx="0" cy="0"/>
        </a:xfrm>
      </p:grpSpPr>
      <p:sp>
        <p:nvSpPr>
          <p:cNvPr id="2" name="Text 0"/>
          <p:cNvSpPr/>
          <p:nvPr/>
        </p:nvSpPr>
        <p:spPr>
          <a:xfrm>
            <a:off x="812800" y="25400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F65789"/>
                </a:solidFill>
                <a:latin typeface="Source Sans 3" pitchFamily="34" charset="0"/>
                <a:ea typeface="Source Sans 3" pitchFamily="34" charset="-122"/>
                <a:cs typeface="Source Sans 3" pitchFamily="34" charset="-120"/>
              </a:rPr>
              <a:t>PART TWO</a:t>
            </a:r>
            <a:endParaRPr lang="en-US" sz="1200" dirty="0"/>
          </a:p>
        </p:txBody>
      </p:sp>
      <p:sp>
        <p:nvSpPr>
          <p:cNvPr id="3" name="Text 1"/>
          <p:cNvSpPr/>
          <p:nvPr>
            <p:ph type="title"/>
          </p:nvPr>
        </p:nvSpPr>
        <p:spPr>
          <a:xfrm>
            <a:off x="812800" y="2956520"/>
            <a:ext cx="10883392" cy="863600"/>
          </a:xfrm>
          <a:prstGeom prst="rect">
            <a:avLst/>
          </a:prstGeom>
          <a:noFill/>
          <a:ln/>
        </p:spPr>
        <p:txBody>
          <a:bodyPr wrap="square" lIns="0" tIns="0" rIns="0" bIns="0" rtlCol="0" anchor="t">
            <a:normAutofit/>
          </a:bodyPr>
          <a:lstStyle/>
          <a:p>
            <a:pPr algn="l" indent="0" marL="0">
              <a:lnSpc>
                <a:spcPts val="6600"/>
              </a:lnSpc>
              <a:buNone/>
            </a:pPr>
            <a:r>
              <a:rPr lang="en-US" sz="6000" b="1" i="0" dirty="0">
                <a:solidFill>
                  <a:srgbClr val="FFFFFF"/>
                </a:solidFill>
                <a:latin typeface="Source Serif 4" pitchFamily="18" charset="0"/>
                <a:ea typeface="Source Serif 4" pitchFamily="18" charset="-122"/>
                <a:cs typeface="Source Serif 4" pitchFamily="18" charset="-120"/>
              </a:rPr>
              <a:t>The journey</a:t>
            </a:r>
            <a:endParaRPr lang="en-US" sz="6000" dirty="0"/>
          </a:p>
        </p:txBody>
      </p:sp>
      <p:sp>
        <p:nvSpPr>
          <p:cNvPr id="4" name="Text 2"/>
          <p:cNvSpPr/>
          <p:nvPr/>
        </p:nvSpPr>
        <p:spPr>
          <a:xfrm>
            <a:off x="812800" y="3997920"/>
            <a:ext cx="7194550" cy="345380"/>
          </a:xfrm>
          <a:prstGeom prst="rect">
            <a:avLst/>
          </a:prstGeom>
          <a:noFill/>
          <a:ln/>
        </p:spPr>
        <p:txBody>
          <a:bodyPr wrap="square" lIns="0" tIns="0" rIns="0" bIns="0" rtlCol="0" anchor="t">
            <a:normAutofit/>
          </a:bodyPr>
          <a:lstStyle/>
          <a:p>
            <a:pPr algn="l" indent="0" marL="0">
              <a:lnSpc>
                <a:spcPts val="2520"/>
              </a:lnSpc>
              <a:buNone/>
            </a:pPr>
            <a:r>
              <a:rPr lang="en-US" sz="1800" dirty="0">
                <a:solidFill>
                  <a:srgbClr val="C9D6DA"/>
                </a:solidFill>
                <a:latin typeface="Source Sans 3" pitchFamily="34" charset="0"/>
                <a:ea typeface="Source Sans 3" pitchFamily="34" charset="-122"/>
                <a:cs typeface="Source Sans 3" pitchFamily="34" charset="-120"/>
              </a:rPr>
              <a:t>How we got to a genuinely game-changing solution in EdTech.</a:t>
            </a:r>
            <a:endParaRPr lang="en-US" sz="1800" dirty="0"/>
          </a:p>
        </p:txBody>
      </p:sp>
      <p:pic>
        <p:nvPicPr>
          <p:cNvPr id="5" name="Image 0" descr="Open eLMS logo">    </p:cNvPr>
          <p:cNvPicPr>
            <a:picLocks noChangeAspect="1"/>
          </p:cNvPicPr>
          <p:nvPr/>
        </p:nvPicPr>
        <p:blipFill>
          <a:blip r:embed="rId1"/>
          <a:srcRect l="-21" r="-21" t="0" b="0"/>
          <a:stretch/>
        </p:blipFill>
        <p:spPr>
          <a:xfrm>
            <a:off x="9931400" y="6121400"/>
            <a:ext cx="1447800" cy="381000"/>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C2295C"/>
                </a:solidFill>
                <a:latin typeface="Source Sans 3" pitchFamily="34" charset="0"/>
                <a:ea typeface="Source Sans 3" pitchFamily="34" charset="-122"/>
                <a:cs typeface="Source Sans 3" pitchFamily="34" charset="-120"/>
              </a:rPr>
              <a:t>THE JOURNEY</a:t>
            </a:r>
            <a:endParaRPr lang="en-US" sz="1200" dirty="0"/>
          </a:p>
        </p:txBody>
      </p:sp>
      <p:sp>
        <p:nvSpPr>
          <p:cNvPr id="3" name="Text 1"/>
          <p:cNvSpPr/>
          <p:nvPr>
            <p:ph type="title"/>
          </p:nvPr>
        </p:nvSpPr>
        <p:spPr>
          <a:xfrm>
            <a:off x="812800" y="1127720"/>
            <a:ext cx="10883392" cy="528241"/>
          </a:xfrm>
          <a:prstGeom prst="rect">
            <a:avLst/>
          </a:prstGeom>
          <a:noFill/>
          <a:ln/>
        </p:spPr>
        <p:txBody>
          <a:bodyPr wrap="square" lIns="0" tIns="0" rIns="0" bIns="0" rtlCol="0" anchor="t">
            <a:normAutofit/>
          </a:bodyPr>
          <a:lstStyle/>
          <a:p>
            <a:pPr algn="l" indent="0" marL="0">
              <a:lnSpc>
                <a:spcPts val="3960"/>
              </a:lnSpc>
              <a:buNone/>
            </a:pPr>
            <a:r>
              <a:rPr lang="en-US" sz="3600" b="1" i="0" dirty="0">
                <a:solidFill>
                  <a:srgbClr val="182025"/>
                </a:solidFill>
                <a:latin typeface="Source Serif 4" pitchFamily="18" charset="0"/>
                <a:ea typeface="Source Serif 4" pitchFamily="18" charset="-122"/>
                <a:cs typeface="Source Serif 4" pitchFamily="18" charset="-120"/>
              </a:rPr>
              <a:t>The first </a:t>
            </a:r>
            <a:r>
              <a:rPr lang="en-US" sz="3600" b="1" i="0" dirty="0">
                <a:solidFill>
                  <a:srgbClr val="C2295C"/>
                </a:solidFill>
                <a:latin typeface="Source Serif 4" pitchFamily="18" charset="0"/>
                <a:ea typeface="Source Serif 4" pitchFamily="18" charset="-122"/>
                <a:cs typeface="Source Serif 4" pitchFamily="18" charset="-120"/>
              </a:rPr>
              <a:t>learning experience platform</a:t>
            </a:r>
            <a:endParaRPr lang="en-US" sz="3600" dirty="0"/>
          </a:p>
        </p:txBody>
      </p:sp>
      <p:sp>
        <p:nvSpPr>
          <p:cNvPr id="4" name="Shape 2"/>
          <p:cNvSpPr/>
          <p:nvPr/>
        </p:nvSpPr>
        <p:spPr>
          <a:xfrm>
            <a:off x="812800" y="3042940"/>
            <a:ext cx="3937000" cy="1691481"/>
          </a:xfrm>
          <a:prstGeom prst="roundRect">
            <a:avLst>
              <a:gd name="adj" fmla="val 4505"/>
            </a:avLst>
          </a:prstGeom>
          <a:solidFill>
            <a:srgbClr val="F6F8F9"/>
          </a:solidFill>
          <a:ln/>
        </p:spPr>
      </p:sp>
      <p:sp>
        <p:nvSpPr>
          <p:cNvPr id="5" name="Text 3"/>
          <p:cNvSpPr/>
          <p:nvPr/>
        </p:nvSpPr>
        <p:spPr>
          <a:xfrm>
            <a:off x="1117600" y="3347740"/>
            <a:ext cx="3427222" cy="807641"/>
          </a:xfrm>
          <a:prstGeom prst="rect">
            <a:avLst/>
          </a:prstGeom>
          <a:noFill/>
          <a:ln/>
        </p:spPr>
        <p:txBody>
          <a:bodyPr wrap="square" lIns="0" tIns="0" rIns="0" bIns="0" rtlCol="0" anchor="t">
            <a:normAutofit/>
          </a:bodyPr>
          <a:lstStyle/>
          <a:p>
            <a:pPr algn="l" indent="0" marL="0">
              <a:lnSpc>
                <a:spcPts val="6160"/>
              </a:lnSpc>
              <a:buNone/>
            </a:pPr>
            <a:r>
              <a:rPr lang="en-US" sz="5600" b="1" dirty="0">
                <a:solidFill>
                  <a:srgbClr val="C2295C"/>
                </a:solidFill>
                <a:latin typeface="Source Serif 4" pitchFamily="18" charset="0"/>
                <a:ea typeface="Source Serif 4" pitchFamily="18" charset="-122"/>
                <a:cs typeface="Source Serif 4" pitchFamily="18" charset="-120"/>
              </a:rPr>
              <a:t>2003</a:t>
            </a:r>
            <a:endParaRPr lang="en-US" sz="5600" dirty="0"/>
          </a:p>
        </p:txBody>
      </p:sp>
      <p:sp>
        <p:nvSpPr>
          <p:cNvPr id="6" name="Text 4"/>
          <p:cNvSpPr/>
          <p:nvPr/>
        </p:nvSpPr>
        <p:spPr>
          <a:xfrm>
            <a:off x="1117600" y="4180780"/>
            <a:ext cx="3427222" cy="274241"/>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576166"/>
                </a:solidFill>
                <a:latin typeface="Source Sans 3" pitchFamily="34" charset="0"/>
                <a:ea typeface="Source Sans 3" pitchFamily="34" charset="-122"/>
                <a:cs typeface="Source Sans 3" pitchFamily="34" charset="-120"/>
              </a:rPr>
              <a:t>to today</a:t>
            </a:r>
            <a:endParaRPr lang="en-US" sz="1400" dirty="0"/>
          </a:p>
        </p:txBody>
      </p:sp>
      <p:sp>
        <p:nvSpPr>
          <p:cNvPr id="7" name="Text 5"/>
          <p:cNvSpPr/>
          <p:nvPr/>
        </p:nvSpPr>
        <p:spPr>
          <a:xfrm>
            <a:off x="5156200" y="3262610"/>
            <a:ext cx="6409690" cy="1277541"/>
          </a:xfrm>
          <a:prstGeom prst="rect">
            <a:avLst/>
          </a:prstGeom>
          <a:noFill/>
          <a:ln/>
        </p:spPr>
        <p:txBody>
          <a:bodyPr wrap="square" lIns="0" tIns="0" rIns="0" bIns="0" rtlCol="0" anchor="t">
            <a:normAutofit/>
          </a:bodyPr>
          <a:lstStyle/>
          <a:p>
            <a:pPr algn="l" indent="0" marL="0">
              <a:lnSpc>
                <a:spcPts val="2465"/>
              </a:lnSpc>
              <a:buNone/>
            </a:pPr>
            <a:r>
              <a:rPr lang="en-US" sz="1700" dirty="0">
                <a:solidFill>
                  <a:srgbClr val="182025"/>
                </a:solidFill>
                <a:latin typeface="Source Sans 3" pitchFamily="34" charset="0"/>
                <a:ea typeface="Source Sans 3" pitchFamily="34" charset="-122"/>
                <a:cs typeface="Source Sans 3" pitchFamily="34" charset="-120"/>
              </a:rPr>
              <a:t>We began as a bespoke eLearning developer and built an LMS around learners’ needs: a video-on-demand style that foreshadowed Netflix. In 2007 came browser-based authoring; today, eLearning from a document or prompt using AI.</a:t>
            </a:r>
            <a:endParaRPr lang="en-US" sz="1700" dirty="0"/>
          </a:p>
        </p:txBody>
      </p:sp>
      <p:pic>
        <p:nvPicPr>
          <p:cNvPr id="8" name="Image 0" descr="Open eLMS logo">    </p:cNvPr>
          <p:cNvPicPr>
            <a:picLocks noChangeAspect="1"/>
          </p:cNvPicPr>
          <p:nvPr/>
        </p:nvPicPr>
        <p:blipFill>
          <a:blip r:embed="rId1"/>
          <a:srcRect l="0" r="0" t="-28" b="-28"/>
          <a:stretch/>
        </p:blipFill>
        <p:spPr>
          <a:xfrm>
            <a:off x="812800" y="6184900"/>
            <a:ext cx="1301750" cy="342900"/>
          </a:xfrm>
          <a:prstGeom prst="rect">
            <a:avLst/>
          </a:prstGeom>
        </p:spPr>
      </p:pic>
      <p:sp>
        <p:nvSpPr>
          <p:cNvPr id="9" name="Text 6"/>
          <p:cNvSpPr/>
          <p:nvPr/>
        </p:nvSpPr>
        <p:spPr>
          <a:xfrm>
            <a:off x="8239760" y="6238280"/>
            <a:ext cx="313944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576166"/>
                </a:solidFill>
                <a:latin typeface="Source Sans 3" pitchFamily="34" charset="0"/>
                <a:ea typeface="Source Sans 3" pitchFamily="34" charset="-122"/>
                <a:cs typeface="Source Sans 3" pitchFamily="34" charset="-120"/>
              </a:rPr>
              <a:t>openelms.com</a:t>
            </a:r>
            <a:endParaRPr lang="en-US" sz="12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6F8F9"/>
        </a:solidFill>
      </p:bgPr>
    </p:bg>
    <p:spTree>
      <p:nvGrpSpPr>
        <p:cNvPr id="1" name=""/>
        <p:cNvGrpSpPr/>
        <p:nvPr/>
      </p:nvGrpSpPr>
      <p:grpSpPr>
        <a:xfrm>
          <a:off x="0" y="0"/>
          <a:ext cx="0" cy="0"/>
          <a:chOff x="0" y="0"/>
          <a:chExt cx="0" cy="0"/>
        </a:xfrm>
      </p:grpSpPr>
      <p:sp>
        <p:nvSpPr>
          <p:cNvPr id="2" name="Text 0"/>
          <p:cNvSpPr/>
          <p:nvPr/>
        </p:nvSpPr>
        <p:spPr>
          <a:xfrm>
            <a:off x="812800" y="25400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C2295C"/>
                </a:solidFill>
                <a:latin typeface="Source Sans 3" pitchFamily="34" charset="0"/>
                <a:ea typeface="Source Sans 3" pitchFamily="34" charset="-122"/>
                <a:cs typeface="Source Sans 3" pitchFamily="34" charset="-120"/>
              </a:rPr>
              <a:t>A QUESTION</a:t>
            </a:r>
            <a:endParaRPr lang="en-US" sz="1200" dirty="0"/>
          </a:p>
        </p:txBody>
      </p:sp>
      <p:sp>
        <p:nvSpPr>
          <p:cNvPr id="3" name="Text 1"/>
          <p:cNvSpPr/>
          <p:nvPr>
            <p:ph type="title"/>
          </p:nvPr>
        </p:nvSpPr>
        <p:spPr>
          <a:xfrm>
            <a:off x="812800" y="2956520"/>
            <a:ext cx="10883392" cy="863600"/>
          </a:xfrm>
          <a:prstGeom prst="rect">
            <a:avLst/>
          </a:prstGeom>
          <a:noFill/>
          <a:ln/>
        </p:spPr>
        <p:txBody>
          <a:bodyPr wrap="square" lIns="0" tIns="0" rIns="0" bIns="0" rtlCol="0" anchor="t">
            <a:normAutofit/>
          </a:bodyPr>
          <a:lstStyle/>
          <a:p>
            <a:pPr algn="l" indent="0" marL="0">
              <a:lnSpc>
                <a:spcPts val="6600"/>
              </a:lnSpc>
              <a:buNone/>
            </a:pPr>
            <a:r>
              <a:rPr lang="en-US" sz="6000" b="1" i="0" dirty="0">
                <a:solidFill>
                  <a:srgbClr val="182025"/>
                </a:solidFill>
                <a:latin typeface="Source Serif 4" pitchFamily="18" charset="0"/>
                <a:ea typeface="Source Serif 4" pitchFamily="18" charset="-122"/>
                <a:cs typeface="Source Serif 4" pitchFamily="18" charset="-120"/>
              </a:rPr>
              <a:t>Why reinvent </a:t>
            </a:r>
            <a:r>
              <a:rPr lang="en-US" sz="6000" b="1" i="0" dirty="0">
                <a:solidFill>
                  <a:srgbClr val="C2295C"/>
                </a:solidFill>
                <a:latin typeface="Source Serif 4" pitchFamily="18" charset="0"/>
                <a:ea typeface="Source Serif 4" pitchFamily="18" charset="-122"/>
                <a:cs typeface="Source Serif 4" pitchFamily="18" charset="-120"/>
              </a:rPr>
              <a:t>the wheel</a:t>
            </a:r>
            <a:r>
              <a:rPr lang="en-US" sz="6000" b="1" i="0" dirty="0">
                <a:solidFill>
                  <a:srgbClr val="182025"/>
                </a:solidFill>
                <a:latin typeface="Source Serif 4" pitchFamily="18" charset="0"/>
                <a:ea typeface="Source Serif 4" pitchFamily="18" charset="-122"/>
                <a:cs typeface="Source Serif 4" pitchFamily="18" charset="-120"/>
              </a:rPr>
              <a:t>?</a:t>
            </a:r>
            <a:endParaRPr lang="en-US" sz="6000" dirty="0"/>
          </a:p>
        </p:txBody>
      </p:sp>
      <p:sp>
        <p:nvSpPr>
          <p:cNvPr id="4" name="Text 2"/>
          <p:cNvSpPr/>
          <p:nvPr/>
        </p:nvSpPr>
        <p:spPr>
          <a:xfrm>
            <a:off x="812800" y="3997920"/>
            <a:ext cx="7848600" cy="345380"/>
          </a:xfrm>
          <a:prstGeom prst="rect">
            <a:avLst/>
          </a:prstGeom>
          <a:noFill/>
          <a:ln/>
        </p:spPr>
        <p:txBody>
          <a:bodyPr wrap="square" lIns="0" tIns="0" rIns="0" bIns="0" rtlCol="0" anchor="t">
            <a:normAutofit/>
          </a:bodyPr>
          <a:lstStyle/>
          <a:p>
            <a:pPr algn="l" indent="0" marL="0">
              <a:lnSpc>
                <a:spcPts val="2520"/>
              </a:lnSpc>
              <a:buNone/>
            </a:pPr>
            <a:r>
              <a:rPr lang="en-US" sz="1800" dirty="0">
                <a:solidFill>
                  <a:srgbClr val="576166"/>
                </a:solidFill>
                <a:latin typeface="Source Sans 3" pitchFamily="34" charset="0"/>
                <a:ea typeface="Source Sans 3" pitchFamily="34" charset="-122"/>
                <a:cs typeface="Source Sans 3" pitchFamily="34" charset="-120"/>
              </a:rPr>
              <a:t>Systems to manage and create learning already existed.</a:t>
            </a:r>
            <a:endParaRPr lang="en-US" sz="18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18383F"/>
        </a:solidFill>
      </p:bgPr>
    </p:bg>
    <p:spTree>
      <p:nvGrpSpPr>
        <p:cNvPr id="1" name=""/>
        <p:cNvGrpSpPr/>
        <p:nvPr/>
      </p:nvGrpSpPr>
      <p:grpSpPr>
        <a:xfrm>
          <a:off x="0" y="0"/>
          <a:ext cx="0" cy="0"/>
          <a:chOff x="0" y="0"/>
          <a:chExt cx="0" cy="0"/>
        </a:xfrm>
      </p:grpSpPr>
      <p:sp>
        <p:nvSpPr>
          <p:cNvPr id="2" name="Text 0"/>
          <p:cNvSpPr/>
          <p:nvPr/>
        </p:nvSpPr>
        <p:spPr>
          <a:xfrm>
            <a:off x="812800" y="2438499"/>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F65789"/>
                </a:solidFill>
                <a:latin typeface="Source Sans 3" pitchFamily="34" charset="0"/>
                <a:ea typeface="Source Sans 3" pitchFamily="34" charset="-122"/>
                <a:cs typeface="Source Sans 3" pitchFamily="34" charset="-120"/>
              </a:rPr>
              <a:t>THE ANSWER</a:t>
            </a:r>
            <a:endParaRPr lang="en-US" sz="1200" dirty="0"/>
          </a:p>
        </p:txBody>
      </p:sp>
      <p:sp>
        <p:nvSpPr>
          <p:cNvPr id="3" name="Text 1"/>
          <p:cNvSpPr/>
          <p:nvPr>
            <p:ph type="title"/>
          </p:nvPr>
        </p:nvSpPr>
        <p:spPr>
          <a:xfrm>
            <a:off x="812800" y="2855020"/>
            <a:ext cx="9810750" cy="1589881"/>
          </a:xfrm>
          <a:prstGeom prst="rect">
            <a:avLst/>
          </a:prstGeom>
          <a:noFill/>
          <a:ln/>
        </p:spPr>
        <p:txBody>
          <a:bodyPr wrap="square" lIns="0" tIns="0" rIns="0" bIns="0" rtlCol="0" anchor="t">
            <a:normAutofit/>
          </a:bodyPr>
          <a:lstStyle/>
          <a:p>
            <a:pPr algn="l" indent="0" marL="0">
              <a:lnSpc>
                <a:spcPts val="6160"/>
              </a:lnSpc>
              <a:buNone/>
            </a:pPr>
            <a:r>
              <a:rPr lang="en-US" sz="5600" b="1" i="0" dirty="0">
                <a:solidFill>
                  <a:srgbClr val="FFFFFF"/>
                </a:solidFill>
                <a:latin typeface="Source Serif 4" pitchFamily="18" charset="0"/>
                <a:ea typeface="Source Serif 4" pitchFamily="18" charset="-122"/>
                <a:cs typeface="Source Serif 4" pitchFamily="18" charset="-120"/>
              </a:rPr>
              <a:t>Learning tech was broken by </a:t>
            </a:r>
            <a:r>
              <a:rPr lang="en-US" sz="5600" b="1" i="0" dirty="0">
                <a:solidFill>
                  <a:srgbClr val="F65789"/>
                </a:solidFill>
                <a:latin typeface="Source Serif 4" pitchFamily="18" charset="0"/>
                <a:ea typeface="Source Serif 4" pitchFamily="18" charset="-122"/>
                <a:cs typeface="Source Serif 4" pitchFamily="18" charset="-120"/>
              </a:rPr>
              <a:t>inertia</a:t>
            </a:r>
            <a:endParaRPr lang="en-US" sz="5600" dirty="0"/>
          </a:p>
        </p:txBody>
      </p:sp>
      <p:pic>
        <p:nvPicPr>
          <p:cNvPr id="4" name="Image 0" descr="Open eLMS logo">    </p:cNvPr>
          <p:cNvPicPr>
            <a:picLocks noChangeAspect="1"/>
          </p:cNvPicPr>
          <p:nvPr/>
        </p:nvPicPr>
        <p:blipFill>
          <a:blip r:embed="rId1"/>
          <a:srcRect l="-21" r="-21" t="0" b="0"/>
          <a:stretch/>
        </p:blipFill>
        <p:spPr>
          <a:xfrm>
            <a:off x="9931400" y="6121400"/>
            <a:ext cx="1447800" cy="381000"/>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C2295C"/>
                </a:solidFill>
                <a:latin typeface="Source Sans 3" pitchFamily="34" charset="0"/>
                <a:ea typeface="Source Sans 3" pitchFamily="34" charset="-122"/>
                <a:cs typeface="Source Sans 3" pitchFamily="34" charset="-120"/>
              </a:rPr>
              <a:t>INDUSTRY FAILING 1 OF 3</a:t>
            </a:r>
            <a:endParaRPr lang="en-US" sz="1200" dirty="0"/>
          </a:p>
        </p:txBody>
      </p:sp>
      <p:sp>
        <p:nvSpPr>
          <p:cNvPr id="3" name="Text 1"/>
          <p:cNvSpPr/>
          <p:nvPr>
            <p:ph type="title"/>
          </p:nvPr>
        </p:nvSpPr>
        <p:spPr>
          <a:xfrm>
            <a:off x="812800" y="1127720"/>
            <a:ext cx="10883392" cy="528241"/>
          </a:xfrm>
          <a:prstGeom prst="rect">
            <a:avLst/>
          </a:prstGeom>
          <a:noFill/>
          <a:ln/>
        </p:spPr>
        <p:txBody>
          <a:bodyPr wrap="square" lIns="0" tIns="0" rIns="0" bIns="0" rtlCol="0" anchor="t">
            <a:normAutofit/>
          </a:bodyPr>
          <a:lstStyle/>
          <a:p>
            <a:pPr algn="l" indent="0" marL="0">
              <a:lnSpc>
                <a:spcPts val="3960"/>
              </a:lnSpc>
              <a:buNone/>
            </a:pPr>
            <a:r>
              <a:rPr lang="en-US" sz="3600" b="1" i="0" dirty="0">
                <a:solidFill>
                  <a:srgbClr val="182025"/>
                </a:solidFill>
                <a:latin typeface="Source Serif 4" pitchFamily="18" charset="0"/>
                <a:ea typeface="Source Serif 4" pitchFamily="18" charset="-122"/>
                <a:cs typeface="Source Serif 4" pitchFamily="18" charset="-120"/>
              </a:rPr>
              <a:t>Clunky </a:t>
            </a:r>
            <a:r>
              <a:rPr lang="en-US" sz="3600" b="1" i="0" dirty="0">
                <a:solidFill>
                  <a:srgbClr val="C2295C"/>
                </a:solidFill>
                <a:latin typeface="Source Serif 4" pitchFamily="18" charset="0"/>
                <a:ea typeface="Source Serif 4" pitchFamily="18" charset="-122"/>
                <a:cs typeface="Source Serif 4" pitchFamily="18" charset="-120"/>
              </a:rPr>
              <a:t>solutions</a:t>
            </a:r>
            <a:endParaRPr lang="en-US" sz="3600" dirty="0"/>
          </a:p>
        </p:txBody>
      </p:sp>
      <p:sp>
        <p:nvSpPr>
          <p:cNvPr id="4" name="Text 2"/>
          <p:cNvSpPr/>
          <p:nvPr/>
        </p:nvSpPr>
        <p:spPr>
          <a:xfrm>
            <a:off x="812800" y="3557290"/>
            <a:ext cx="6278880" cy="688181"/>
          </a:xfrm>
          <a:prstGeom prst="rect">
            <a:avLst/>
          </a:prstGeom>
          <a:noFill/>
          <a:ln/>
        </p:spPr>
        <p:txBody>
          <a:bodyPr wrap="square" lIns="0" tIns="0" rIns="0" bIns="0" rtlCol="0" anchor="t">
            <a:normAutofit/>
          </a:bodyPr>
          <a:lstStyle/>
          <a:p>
            <a:pPr algn="l" indent="0" marL="0">
              <a:lnSpc>
                <a:spcPts val="2610"/>
              </a:lnSpc>
              <a:buNone/>
            </a:pPr>
            <a:r>
              <a:rPr lang="en-US" sz="1800" dirty="0">
                <a:solidFill>
                  <a:srgbClr val="182025"/>
                </a:solidFill>
                <a:latin typeface="Source Sans 3" pitchFamily="34" charset="0"/>
                <a:ea typeface="Source Sans 3" pitchFamily="34" charset="-122"/>
                <a:cs typeface="Source Sans 3" pitchFamily="34" charset="-120"/>
              </a:rPr>
              <a:t>Existing systems are designed around the data, not around the people who use them.</a:t>
            </a:r>
            <a:endParaRPr lang="en-US" sz="1800" dirty="0"/>
          </a:p>
        </p:txBody>
      </p:sp>
      <p:sp>
        <p:nvSpPr>
          <p:cNvPr id="5" name="Shape 3"/>
          <p:cNvSpPr/>
          <p:nvPr/>
        </p:nvSpPr>
        <p:spPr>
          <a:xfrm>
            <a:off x="7315200" y="3012380"/>
            <a:ext cx="4064000" cy="1752600"/>
          </a:xfrm>
          <a:prstGeom prst="roundRect">
            <a:avLst>
              <a:gd name="adj" fmla="val 4348"/>
            </a:avLst>
          </a:prstGeom>
          <a:solidFill>
            <a:srgbClr val="ECF3F4"/>
          </a:solidFill>
          <a:ln/>
        </p:spPr>
      </p:sp>
      <p:pic>
        <p:nvPicPr>
          <p:cNvPr id="6" name="Image 0" descr="Warning">    </p:cNvPr>
          <p:cNvPicPr>
            <a:picLocks noChangeAspect="1"/>
          </p:cNvPicPr>
          <p:nvPr/>
        </p:nvPicPr>
        <p:blipFill>
          <a:blip r:embed="rId1"/>
          <a:srcRect l="0" r="0" t="0" b="0"/>
          <a:stretch/>
        </p:blipFill>
        <p:spPr>
          <a:xfrm>
            <a:off x="7620000" y="3317180"/>
            <a:ext cx="355600" cy="355600"/>
          </a:xfrm>
          <a:prstGeom prst="rect">
            <a:avLst/>
          </a:prstGeom>
        </p:spPr>
      </p:pic>
      <p:sp>
        <p:nvSpPr>
          <p:cNvPr id="7" name="Text 4"/>
          <p:cNvSpPr/>
          <p:nvPr/>
        </p:nvSpPr>
        <p:spPr>
          <a:xfrm>
            <a:off x="7620000" y="3825180"/>
            <a:ext cx="3558032" cy="660400"/>
          </a:xfrm>
          <a:prstGeom prst="rect">
            <a:avLst/>
          </a:prstGeom>
          <a:noFill/>
          <a:ln/>
        </p:spPr>
        <p:txBody>
          <a:bodyPr wrap="square" lIns="0" tIns="0" rIns="0" bIns="0" rtlCol="0" anchor="t">
            <a:normAutofit/>
          </a:bodyPr>
          <a:lstStyle/>
          <a:p>
            <a:pPr algn="l" indent="0" marL="0">
              <a:lnSpc>
                <a:spcPts val="2500"/>
              </a:lnSpc>
              <a:buNone/>
            </a:pPr>
            <a:r>
              <a:rPr lang="en-US" sz="2000" b="1" dirty="0">
                <a:solidFill>
                  <a:srgbClr val="182025"/>
                </a:solidFill>
                <a:latin typeface="Source Serif 4" pitchFamily="18" charset="0"/>
                <a:ea typeface="Source Serif 4" pitchFamily="18" charset="-122"/>
                <a:cs typeface="Source Serif 4" pitchFamily="18" charset="-120"/>
              </a:rPr>
              <a:t>Result: training on how to use the training system.</a:t>
            </a:r>
            <a:endParaRPr lang="en-US" sz="2000" dirty="0"/>
          </a:p>
        </p:txBody>
      </p:sp>
      <p:pic>
        <p:nvPicPr>
          <p:cNvPr id="8" name="Image 1" descr="Open eLMS logo">    </p:cNvPr>
          <p:cNvPicPr>
            <a:picLocks noChangeAspect="1"/>
          </p:cNvPicPr>
          <p:nvPr/>
        </p:nvPicPr>
        <p:blipFill>
          <a:blip r:embed="rId2"/>
          <a:srcRect l="0" r="0" t="-28" b="-28"/>
          <a:stretch/>
        </p:blipFill>
        <p:spPr>
          <a:xfrm>
            <a:off x="812800" y="6184900"/>
            <a:ext cx="1301750" cy="342900"/>
          </a:xfrm>
          <a:prstGeom prst="rect">
            <a:avLst/>
          </a:prstGeom>
        </p:spPr>
      </p:pic>
      <p:sp>
        <p:nvSpPr>
          <p:cNvPr id="9" name="Text 5"/>
          <p:cNvSpPr/>
          <p:nvPr/>
        </p:nvSpPr>
        <p:spPr>
          <a:xfrm>
            <a:off x="8239760" y="6238280"/>
            <a:ext cx="313944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576166"/>
                </a:solidFill>
                <a:latin typeface="Source Sans 3" pitchFamily="34" charset="0"/>
                <a:ea typeface="Source Sans 3" pitchFamily="34" charset="-122"/>
                <a:cs typeface="Source Sans 3" pitchFamily="34" charset="-120"/>
              </a:rPr>
              <a:t>openelms.com</a:t>
            </a:r>
            <a:endParaRPr lang="en-US" sz="12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C2295C"/>
                </a:solidFill>
                <a:latin typeface="Source Sans 3" pitchFamily="34" charset="0"/>
                <a:ea typeface="Source Sans 3" pitchFamily="34" charset="-122"/>
                <a:cs typeface="Source Sans 3" pitchFamily="34" charset="-120"/>
              </a:rPr>
              <a:t>INDUSTRY FAILING 2 OF 3</a:t>
            </a:r>
            <a:endParaRPr lang="en-US" sz="1200" dirty="0"/>
          </a:p>
        </p:txBody>
      </p:sp>
      <p:sp>
        <p:nvSpPr>
          <p:cNvPr id="3" name="Text 1"/>
          <p:cNvSpPr/>
          <p:nvPr>
            <p:ph type="title"/>
          </p:nvPr>
        </p:nvSpPr>
        <p:spPr>
          <a:xfrm>
            <a:off x="812800" y="1127720"/>
            <a:ext cx="10883392" cy="528241"/>
          </a:xfrm>
          <a:prstGeom prst="rect">
            <a:avLst/>
          </a:prstGeom>
          <a:noFill/>
          <a:ln/>
        </p:spPr>
        <p:txBody>
          <a:bodyPr wrap="square" lIns="0" tIns="0" rIns="0" bIns="0" rtlCol="0" anchor="t">
            <a:normAutofit/>
          </a:bodyPr>
          <a:lstStyle/>
          <a:p>
            <a:pPr algn="l" indent="0" marL="0">
              <a:lnSpc>
                <a:spcPts val="3960"/>
              </a:lnSpc>
              <a:buNone/>
            </a:pPr>
            <a:r>
              <a:rPr lang="en-US" sz="3600" b="1" i="0" dirty="0">
                <a:solidFill>
                  <a:srgbClr val="182025"/>
                </a:solidFill>
                <a:latin typeface="Source Serif 4" pitchFamily="18" charset="0"/>
                <a:ea typeface="Source Serif 4" pitchFamily="18" charset="-122"/>
                <a:cs typeface="Source Serif 4" pitchFamily="18" charset="-120"/>
              </a:rPr>
              <a:t>Tools that produce </a:t>
            </a:r>
            <a:r>
              <a:rPr lang="en-US" sz="3600" b="1" i="0" dirty="0">
                <a:solidFill>
                  <a:srgbClr val="C2295C"/>
                </a:solidFill>
                <a:latin typeface="Source Serif 4" pitchFamily="18" charset="0"/>
                <a:ea typeface="Source Serif 4" pitchFamily="18" charset="-122"/>
                <a:cs typeface="Source Serif 4" pitchFamily="18" charset="-120"/>
              </a:rPr>
              <a:t>e-reading</a:t>
            </a:r>
            <a:endParaRPr lang="en-US" sz="3600" dirty="0"/>
          </a:p>
        </p:txBody>
      </p:sp>
      <p:sp>
        <p:nvSpPr>
          <p:cNvPr id="4" name="Text 2"/>
          <p:cNvSpPr/>
          <p:nvPr/>
        </p:nvSpPr>
        <p:spPr>
          <a:xfrm>
            <a:off x="812800" y="3557290"/>
            <a:ext cx="6278880" cy="688181"/>
          </a:xfrm>
          <a:prstGeom prst="rect">
            <a:avLst/>
          </a:prstGeom>
          <a:noFill/>
          <a:ln/>
        </p:spPr>
        <p:txBody>
          <a:bodyPr wrap="square" lIns="0" tIns="0" rIns="0" bIns="0" rtlCol="0" anchor="t">
            <a:normAutofit/>
          </a:bodyPr>
          <a:lstStyle/>
          <a:p>
            <a:pPr algn="l" indent="0" marL="0">
              <a:lnSpc>
                <a:spcPts val="2610"/>
              </a:lnSpc>
              <a:buNone/>
            </a:pPr>
            <a:r>
              <a:rPr lang="en-US" sz="1800" dirty="0">
                <a:solidFill>
                  <a:srgbClr val="182025"/>
                </a:solidFill>
                <a:latin typeface="Source Sans 3" pitchFamily="34" charset="0"/>
                <a:ea typeface="Source Sans 3" pitchFamily="34" charset="-122"/>
                <a:cs typeface="Source Sans 3" pitchFamily="34" charset="-120"/>
              </a:rPr>
              <a:t>Templated PowerPoint-style slides, or scrolling pages no different from a website. Nothing immersive.</a:t>
            </a:r>
            <a:endParaRPr lang="en-US" sz="1800" dirty="0"/>
          </a:p>
        </p:txBody>
      </p:sp>
      <p:sp>
        <p:nvSpPr>
          <p:cNvPr id="5" name="Shape 3"/>
          <p:cNvSpPr/>
          <p:nvPr/>
        </p:nvSpPr>
        <p:spPr>
          <a:xfrm>
            <a:off x="7315200" y="3012380"/>
            <a:ext cx="4064000" cy="1752600"/>
          </a:xfrm>
          <a:prstGeom prst="roundRect">
            <a:avLst>
              <a:gd name="adj" fmla="val 4348"/>
            </a:avLst>
          </a:prstGeom>
          <a:solidFill>
            <a:srgbClr val="ECF3F4"/>
          </a:solidFill>
          <a:ln/>
        </p:spPr>
      </p:sp>
      <p:pic>
        <p:nvPicPr>
          <p:cNvPr id="6" name="Image 0" descr="Warning">    </p:cNvPr>
          <p:cNvPicPr>
            <a:picLocks noChangeAspect="1"/>
          </p:cNvPicPr>
          <p:nvPr/>
        </p:nvPicPr>
        <p:blipFill>
          <a:blip r:embed="rId1"/>
          <a:srcRect l="0" r="0" t="0" b="0"/>
          <a:stretch/>
        </p:blipFill>
        <p:spPr>
          <a:xfrm>
            <a:off x="7620000" y="3317180"/>
            <a:ext cx="355600" cy="355600"/>
          </a:xfrm>
          <a:prstGeom prst="rect">
            <a:avLst/>
          </a:prstGeom>
        </p:spPr>
      </p:pic>
      <p:sp>
        <p:nvSpPr>
          <p:cNvPr id="7" name="Text 4"/>
          <p:cNvSpPr/>
          <p:nvPr/>
        </p:nvSpPr>
        <p:spPr>
          <a:xfrm>
            <a:off x="7620000" y="3825180"/>
            <a:ext cx="3558032" cy="660400"/>
          </a:xfrm>
          <a:prstGeom prst="rect">
            <a:avLst/>
          </a:prstGeom>
          <a:noFill/>
          <a:ln/>
        </p:spPr>
        <p:txBody>
          <a:bodyPr wrap="square" lIns="0" tIns="0" rIns="0" bIns="0" rtlCol="0" anchor="t">
            <a:normAutofit/>
          </a:bodyPr>
          <a:lstStyle/>
          <a:p>
            <a:pPr algn="l" indent="0" marL="0">
              <a:lnSpc>
                <a:spcPts val="2500"/>
              </a:lnSpc>
              <a:buNone/>
            </a:pPr>
            <a:r>
              <a:rPr lang="en-US" sz="2000" b="1" dirty="0">
                <a:solidFill>
                  <a:srgbClr val="182025"/>
                </a:solidFill>
                <a:latin typeface="Source Serif 4" pitchFamily="18" charset="0"/>
                <a:ea typeface="Source Serif 4" pitchFamily="18" charset="-122"/>
                <a:cs typeface="Source Serif 4" pitchFamily="18" charset="-120"/>
              </a:rPr>
              <a:t>Result: you may as well read a book.</a:t>
            </a:r>
            <a:endParaRPr lang="en-US" sz="2000" dirty="0"/>
          </a:p>
        </p:txBody>
      </p:sp>
      <p:pic>
        <p:nvPicPr>
          <p:cNvPr id="8" name="Image 1" descr="Open eLMS logo">    </p:cNvPr>
          <p:cNvPicPr>
            <a:picLocks noChangeAspect="1"/>
          </p:cNvPicPr>
          <p:nvPr/>
        </p:nvPicPr>
        <p:blipFill>
          <a:blip r:embed="rId2"/>
          <a:srcRect l="0" r="0" t="-28" b="-28"/>
          <a:stretch/>
        </p:blipFill>
        <p:spPr>
          <a:xfrm>
            <a:off x="812800" y="6184900"/>
            <a:ext cx="1301750" cy="342900"/>
          </a:xfrm>
          <a:prstGeom prst="rect">
            <a:avLst/>
          </a:prstGeom>
        </p:spPr>
      </p:pic>
      <p:sp>
        <p:nvSpPr>
          <p:cNvPr id="9" name="Text 5"/>
          <p:cNvSpPr/>
          <p:nvPr/>
        </p:nvSpPr>
        <p:spPr>
          <a:xfrm>
            <a:off x="8239760" y="6238280"/>
            <a:ext cx="313944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576166"/>
                </a:solidFill>
                <a:latin typeface="Source Sans 3" pitchFamily="34" charset="0"/>
                <a:ea typeface="Source Sans 3" pitchFamily="34" charset="-122"/>
                <a:cs typeface="Source Sans 3" pitchFamily="34" charset="-120"/>
              </a:rPr>
              <a:t>openelms.com</a:t>
            </a:r>
            <a:endParaRPr lang="en-US" sz="12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C2295C"/>
                </a:solidFill>
                <a:latin typeface="Source Sans 3" pitchFamily="34" charset="0"/>
                <a:ea typeface="Source Sans 3" pitchFamily="34" charset="-122"/>
                <a:cs typeface="Source Sans 3" pitchFamily="34" charset="-120"/>
              </a:rPr>
              <a:t>INDUSTRY FAILING 3 OF 3</a:t>
            </a:r>
            <a:endParaRPr lang="en-US" sz="1200" dirty="0"/>
          </a:p>
        </p:txBody>
      </p:sp>
      <p:sp>
        <p:nvSpPr>
          <p:cNvPr id="3" name="Text 1"/>
          <p:cNvSpPr/>
          <p:nvPr>
            <p:ph type="title"/>
          </p:nvPr>
        </p:nvSpPr>
        <p:spPr>
          <a:xfrm>
            <a:off x="812800" y="1127720"/>
            <a:ext cx="10883392" cy="528241"/>
          </a:xfrm>
          <a:prstGeom prst="rect">
            <a:avLst/>
          </a:prstGeom>
          <a:noFill/>
          <a:ln/>
        </p:spPr>
        <p:txBody>
          <a:bodyPr wrap="square" lIns="0" tIns="0" rIns="0" bIns="0" rtlCol="0" anchor="t">
            <a:normAutofit/>
          </a:bodyPr>
          <a:lstStyle/>
          <a:p>
            <a:pPr algn="l" indent="0" marL="0">
              <a:lnSpc>
                <a:spcPts val="3960"/>
              </a:lnSpc>
              <a:buNone/>
            </a:pPr>
            <a:r>
              <a:rPr lang="en-US" sz="3600" b="1" i="0" dirty="0">
                <a:solidFill>
                  <a:srgbClr val="182025"/>
                </a:solidFill>
                <a:latin typeface="Source Serif 4" pitchFamily="18" charset="0"/>
                <a:ea typeface="Source Serif 4" pitchFamily="18" charset="-122"/>
                <a:cs typeface="Source Serif 4" pitchFamily="18" charset="-120"/>
              </a:rPr>
              <a:t>Systems not adapting to </a:t>
            </a:r>
            <a:r>
              <a:rPr lang="en-US" sz="3600" b="1" i="0" dirty="0">
                <a:solidFill>
                  <a:srgbClr val="C2295C"/>
                </a:solidFill>
                <a:latin typeface="Source Serif 4" pitchFamily="18" charset="0"/>
                <a:ea typeface="Source Serif 4" pitchFamily="18" charset="-122"/>
                <a:cs typeface="Source Serif 4" pitchFamily="18" charset="-120"/>
              </a:rPr>
              <a:t>client needs</a:t>
            </a:r>
            <a:endParaRPr lang="en-US" sz="3600" dirty="0"/>
          </a:p>
        </p:txBody>
      </p:sp>
      <p:sp>
        <p:nvSpPr>
          <p:cNvPr id="4" name="Shape 2"/>
          <p:cNvSpPr/>
          <p:nvPr/>
        </p:nvSpPr>
        <p:spPr>
          <a:xfrm>
            <a:off x="812800" y="1935361"/>
            <a:ext cx="2527300" cy="1452761"/>
          </a:xfrm>
          <a:prstGeom prst="roundRect">
            <a:avLst>
              <a:gd name="adj" fmla="val 5245"/>
            </a:avLst>
          </a:prstGeom>
          <a:solidFill>
            <a:srgbClr val="ECF3F4"/>
          </a:solidFill>
          <a:ln/>
        </p:spPr>
      </p:sp>
      <p:sp>
        <p:nvSpPr>
          <p:cNvPr id="5" name="Text 3"/>
          <p:cNvSpPr/>
          <p:nvPr/>
        </p:nvSpPr>
        <p:spPr>
          <a:xfrm>
            <a:off x="1016000" y="2138561"/>
            <a:ext cx="2184527" cy="543520"/>
          </a:xfrm>
          <a:prstGeom prst="rect">
            <a:avLst/>
          </a:prstGeom>
          <a:noFill/>
          <a:ln/>
        </p:spPr>
        <p:txBody>
          <a:bodyPr wrap="square" lIns="0" tIns="0" rIns="0" bIns="0" rtlCol="0" anchor="t">
            <a:normAutofit/>
          </a:bodyPr>
          <a:lstStyle/>
          <a:p>
            <a:pPr algn="l" indent="0" marL="0">
              <a:lnSpc>
                <a:spcPts val="2040"/>
              </a:lnSpc>
              <a:buNone/>
            </a:pPr>
            <a:r>
              <a:rPr lang="en-US" sz="1700" b="1" dirty="0">
                <a:solidFill>
                  <a:srgbClr val="182025"/>
                </a:solidFill>
                <a:latin typeface="Source Serif 4" pitchFamily="18" charset="0"/>
                <a:ea typeface="Source Serif 4" pitchFamily="18" charset="-122"/>
                <a:cs typeface="Source Serif 4" pitchFamily="18" charset="-120"/>
              </a:rPr>
              <a:t>Personnel management</a:t>
            </a:r>
            <a:endParaRPr lang="en-US" sz="1700" dirty="0"/>
          </a:p>
        </p:txBody>
      </p:sp>
      <p:sp>
        <p:nvSpPr>
          <p:cNvPr id="6" name="Text 4"/>
          <p:cNvSpPr/>
          <p:nvPr/>
        </p:nvSpPr>
        <p:spPr>
          <a:xfrm>
            <a:off x="1016000" y="2758281"/>
            <a:ext cx="2184527" cy="452041"/>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576166"/>
                </a:solidFill>
                <a:latin typeface="Source Sans 3" pitchFamily="34" charset="0"/>
                <a:ea typeface="Source Sans 3" pitchFamily="34" charset="-122"/>
                <a:cs typeface="Source Sans 3" pitchFamily="34" charset="-120"/>
              </a:rPr>
              <a:t>Inductions, reviews and forms come before the learning.</a:t>
            </a:r>
            <a:endParaRPr lang="en-US" sz="1200" dirty="0"/>
          </a:p>
        </p:txBody>
      </p:sp>
      <p:sp>
        <p:nvSpPr>
          <p:cNvPr id="7" name="Shape 5"/>
          <p:cNvSpPr/>
          <p:nvPr/>
        </p:nvSpPr>
        <p:spPr>
          <a:xfrm>
            <a:off x="3492500" y="1935361"/>
            <a:ext cx="2527300" cy="1452761"/>
          </a:xfrm>
          <a:prstGeom prst="roundRect">
            <a:avLst>
              <a:gd name="adj" fmla="val 5245"/>
            </a:avLst>
          </a:prstGeom>
          <a:solidFill>
            <a:srgbClr val="ECF3F4"/>
          </a:solidFill>
          <a:ln/>
        </p:spPr>
      </p:sp>
      <p:sp>
        <p:nvSpPr>
          <p:cNvPr id="8" name="Text 6"/>
          <p:cNvSpPr/>
          <p:nvPr/>
        </p:nvSpPr>
        <p:spPr>
          <a:xfrm>
            <a:off x="3695700" y="2138561"/>
            <a:ext cx="2184527" cy="284460"/>
          </a:xfrm>
          <a:prstGeom prst="rect">
            <a:avLst/>
          </a:prstGeom>
          <a:noFill/>
          <a:ln/>
        </p:spPr>
        <p:txBody>
          <a:bodyPr wrap="square" lIns="0" tIns="0" rIns="0" bIns="0" rtlCol="0" anchor="t">
            <a:normAutofit/>
          </a:bodyPr>
          <a:lstStyle/>
          <a:p>
            <a:pPr algn="l" indent="0" marL="0">
              <a:lnSpc>
                <a:spcPts val="2040"/>
              </a:lnSpc>
              <a:buNone/>
            </a:pPr>
            <a:r>
              <a:rPr lang="en-US" sz="1700" b="1" dirty="0">
                <a:solidFill>
                  <a:srgbClr val="182025"/>
                </a:solidFill>
                <a:latin typeface="Source Serif 4" pitchFamily="18" charset="0"/>
                <a:ea typeface="Source Serif 4" pitchFamily="18" charset="-122"/>
                <a:cs typeface="Source Serif 4" pitchFamily="18" charset="-120"/>
              </a:rPr>
              <a:t>Skills management</a:t>
            </a:r>
            <a:endParaRPr lang="en-US" sz="1700" dirty="0"/>
          </a:p>
        </p:txBody>
      </p:sp>
      <p:sp>
        <p:nvSpPr>
          <p:cNvPr id="9" name="Text 7"/>
          <p:cNvSpPr/>
          <p:nvPr/>
        </p:nvSpPr>
        <p:spPr>
          <a:xfrm>
            <a:off x="3695700" y="2499221"/>
            <a:ext cx="2184527" cy="452041"/>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576166"/>
                </a:solidFill>
                <a:latin typeface="Source Sans 3" pitchFamily="34" charset="0"/>
                <a:ea typeface="Source Sans 3" pitchFamily="34" charset="-122"/>
                <a:cs typeface="Source Sans 3" pitchFamily="34" charset="-120"/>
              </a:rPr>
              <a:t>Skills are linked to learning and should be monitored with it.</a:t>
            </a:r>
            <a:endParaRPr lang="en-US" sz="1200" dirty="0"/>
          </a:p>
        </p:txBody>
      </p:sp>
      <p:sp>
        <p:nvSpPr>
          <p:cNvPr id="10" name="Shape 8"/>
          <p:cNvSpPr/>
          <p:nvPr/>
        </p:nvSpPr>
        <p:spPr>
          <a:xfrm>
            <a:off x="6172200" y="1935361"/>
            <a:ext cx="2527300" cy="1452761"/>
          </a:xfrm>
          <a:prstGeom prst="roundRect">
            <a:avLst>
              <a:gd name="adj" fmla="val 5245"/>
            </a:avLst>
          </a:prstGeom>
          <a:solidFill>
            <a:srgbClr val="ECF3F4"/>
          </a:solidFill>
          <a:ln/>
        </p:spPr>
      </p:sp>
      <p:sp>
        <p:nvSpPr>
          <p:cNvPr id="11" name="Text 9"/>
          <p:cNvSpPr/>
          <p:nvPr/>
        </p:nvSpPr>
        <p:spPr>
          <a:xfrm>
            <a:off x="6375400" y="2138561"/>
            <a:ext cx="2184527" cy="284460"/>
          </a:xfrm>
          <a:prstGeom prst="rect">
            <a:avLst/>
          </a:prstGeom>
          <a:noFill/>
          <a:ln/>
        </p:spPr>
        <p:txBody>
          <a:bodyPr wrap="square" lIns="0" tIns="0" rIns="0" bIns="0" rtlCol="0" anchor="t">
            <a:normAutofit/>
          </a:bodyPr>
          <a:lstStyle/>
          <a:p>
            <a:pPr algn="l" indent="0" marL="0">
              <a:lnSpc>
                <a:spcPts val="2040"/>
              </a:lnSpc>
              <a:buNone/>
            </a:pPr>
            <a:r>
              <a:rPr lang="en-US" sz="1700" b="1" dirty="0">
                <a:solidFill>
                  <a:srgbClr val="182025"/>
                </a:solidFill>
                <a:latin typeface="Source Serif 4" pitchFamily="18" charset="0"/>
                <a:ea typeface="Source Serif 4" pitchFamily="18" charset="-122"/>
                <a:cs typeface="Source Serif 4" pitchFamily="18" charset="-120"/>
              </a:rPr>
              <a:t>eLearning creation</a:t>
            </a:r>
            <a:endParaRPr lang="en-US" sz="1700" dirty="0"/>
          </a:p>
        </p:txBody>
      </p:sp>
      <p:sp>
        <p:nvSpPr>
          <p:cNvPr id="12" name="Text 10"/>
          <p:cNvSpPr/>
          <p:nvPr/>
        </p:nvSpPr>
        <p:spPr>
          <a:xfrm>
            <a:off x="6375400" y="2499221"/>
            <a:ext cx="2184527" cy="452041"/>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576166"/>
                </a:solidFill>
                <a:latin typeface="Source Sans 3" pitchFamily="34" charset="0"/>
                <a:ea typeface="Source Sans 3" pitchFamily="34" charset="-122"/>
                <a:cs typeface="Source Sans 3" pitchFamily="34" charset="-120"/>
              </a:rPr>
              <a:t>Selling a library with no books in it.</a:t>
            </a:r>
            <a:endParaRPr lang="en-US" sz="1200" dirty="0"/>
          </a:p>
        </p:txBody>
      </p:sp>
      <p:sp>
        <p:nvSpPr>
          <p:cNvPr id="13" name="Shape 11"/>
          <p:cNvSpPr/>
          <p:nvPr/>
        </p:nvSpPr>
        <p:spPr>
          <a:xfrm>
            <a:off x="8851900" y="1935361"/>
            <a:ext cx="2527300" cy="1452761"/>
          </a:xfrm>
          <a:prstGeom prst="roundRect">
            <a:avLst>
              <a:gd name="adj" fmla="val 5245"/>
            </a:avLst>
          </a:prstGeom>
          <a:solidFill>
            <a:srgbClr val="ECF3F4"/>
          </a:solidFill>
          <a:ln/>
        </p:spPr>
      </p:sp>
      <p:sp>
        <p:nvSpPr>
          <p:cNvPr id="14" name="Text 12"/>
          <p:cNvSpPr/>
          <p:nvPr/>
        </p:nvSpPr>
        <p:spPr>
          <a:xfrm>
            <a:off x="9055100" y="2138561"/>
            <a:ext cx="2184527" cy="284460"/>
          </a:xfrm>
          <a:prstGeom prst="rect">
            <a:avLst/>
          </a:prstGeom>
          <a:noFill/>
          <a:ln/>
        </p:spPr>
        <p:txBody>
          <a:bodyPr wrap="square" lIns="0" tIns="0" rIns="0" bIns="0" rtlCol="0" anchor="t">
            <a:normAutofit/>
          </a:bodyPr>
          <a:lstStyle/>
          <a:p>
            <a:pPr algn="l" indent="0" marL="0">
              <a:lnSpc>
                <a:spcPts val="2040"/>
              </a:lnSpc>
              <a:buNone/>
            </a:pPr>
            <a:r>
              <a:rPr lang="en-US" sz="1700" b="1" dirty="0">
                <a:solidFill>
                  <a:srgbClr val="182025"/>
                </a:solidFill>
                <a:latin typeface="Source Serif 4" pitchFamily="18" charset="0"/>
                <a:ea typeface="Source Serif 4" pitchFamily="18" charset="-122"/>
                <a:cs typeface="Source Serif 4" pitchFamily="18" charset="-120"/>
              </a:rPr>
              <a:t>User friendly</a:t>
            </a:r>
            <a:endParaRPr lang="en-US" sz="1700" dirty="0"/>
          </a:p>
        </p:txBody>
      </p:sp>
      <p:sp>
        <p:nvSpPr>
          <p:cNvPr id="15" name="Text 13"/>
          <p:cNvSpPr/>
          <p:nvPr/>
        </p:nvSpPr>
        <p:spPr>
          <a:xfrm>
            <a:off x="9055100" y="2499221"/>
            <a:ext cx="2184527" cy="452041"/>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576166"/>
                </a:solidFill>
                <a:latin typeface="Source Sans 3" pitchFamily="34" charset="0"/>
                <a:ea typeface="Source Sans 3" pitchFamily="34" charset="-122"/>
                <a:cs typeface="Source Sans 3" pitchFamily="34" charset="-120"/>
              </a:rPr>
              <a:t>Learners shouldn’t have to learn the system.</a:t>
            </a:r>
            <a:endParaRPr lang="en-US" sz="1200" dirty="0"/>
          </a:p>
        </p:txBody>
      </p:sp>
      <p:pic>
        <p:nvPicPr>
          <p:cNvPr id="16" name="Image 0" descr="Open eLMS logo">    </p:cNvPr>
          <p:cNvPicPr>
            <a:picLocks noChangeAspect="1"/>
          </p:cNvPicPr>
          <p:nvPr/>
        </p:nvPicPr>
        <p:blipFill>
          <a:blip r:embed="rId1"/>
          <a:srcRect l="0" r="0" t="-28" b="-28"/>
          <a:stretch/>
        </p:blipFill>
        <p:spPr>
          <a:xfrm>
            <a:off x="812800" y="6184900"/>
            <a:ext cx="1301750" cy="342900"/>
          </a:xfrm>
          <a:prstGeom prst="rect">
            <a:avLst/>
          </a:prstGeom>
        </p:spPr>
      </p:pic>
      <p:sp>
        <p:nvSpPr>
          <p:cNvPr id="17" name="Text 14"/>
          <p:cNvSpPr/>
          <p:nvPr/>
        </p:nvSpPr>
        <p:spPr>
          <a:xfrm>
            <a:off x="8239760" y="6238280"/>
            <a:ext cx="313944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576166"/>
                </a:solidFill>
                <a:latin typeface="Source Sans 3" pitchFamily="34" charset="0"/>
                <a:ea typeface="Source Sans 3" pitchFamily="34" charset="-122"/>
                <a:cs typeface="Source Sans 3" pitchFamily="34" charset="-120"/>
              </a:rPr>
              <a:t>openelms.com</a:t>
            </a:r>
            <a:endParaRPr lang="en-US" sz="12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18383F"/>
        </a:solidFill>
      </p:bgPr>
    </p:bg>
    <p:spTree>
      <p:nvGrpSpPr>
        <p:cNvPr id="1" name=""/>
        <p:cNvGrpSpPr/>
        <p:nvPr/>
      </p:nvGrpSpPr>
      <p:grpSpPr>
        <a:xfrm>
          <a:off x="0" y="0"/>
          <a:ext cx="0" cy="0"/>
          <a:chOff x="0" y="0"/>
          <a:chExt cx="0" cy="0"/>
        </a:xfrm>
      </p:grpSpPr>
      <p:sp>
        <p:nvSpPr>
          <p:cNvPr id="2" name="Text 0"/>
          <p:cNvSpPr/>
          <p:nvPr/>
        </p:nvSpPr>
        <p:spPr>
          <a:xfrm>
            <a:off x="812800" y="238254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F65789"/>
                </a:solidFill>
                <a:latin typeface="Source Sans 3" pitchFamily="34" charset="0"/>
                <a:ea typeface="Source Sans 3" pitchFamily="34" charset="-122"/>
                <a:cs typeface="Source Sans 3" pitchFamily="34" charset="-120"/>
              </a:rPr>
              <a:t>OUR RESPONSE</a:t>
            </a:r>
            <a:endParaRPr lang="en-US" sz="1200" dirty="0"/>
          </a:p>
        </p:txBody>
      </p:sp>
      <p:sp>
        <p:nvSpPr>
          <p:cNvPr id="3" name="Text 1"/>
          <p:cNvSpPr/>
          <p:nvPr>
            <p:ph type="title"/>
          </p:nvPr>
        </p:nvSpPr>
        <p:spPr>
          <a:xfrm>
            <a:off x="812800" y="2799060"/>
            <a:ext cx="10883392" cy="1701800"/>
          </a:xfrm>
          <a:prstGeom prst="rect">
            <a:avLst/>
          </a:prstGeom>
          <a:noFill/>
          <a:ln/>
        </p:spPr>
        <p:txBody>
          <a:bodyPr wrap="square" lIns="0" tIns="0" rIns="0" bIns="0" rtlCol="0" anchor="t">
            <a:normAutofit/>
          </a:bodyPr>
          <a:lstStyle/>
          <a:p>
            <a:pPr algn="l" indent="0" marL="0">
              <a:lnSpc>
                <a:spcPts val="6600"/>
              </a:lnSpc>
              <a:buNone/>
            </a:pPr>
            <a:r>
              <a:rPr lang="en-US" sz="6000" b="1" i="0" dirty="0">
                <a:solidFill>
                  <a:srgbClr val="FFFFFF"/>
                </a:solidFill>
                <a:latin typeface="Source Serif 4" pitchFamily="18" charset="0"/>
                <a:ea typeface="Source Serif 4" pitchFamily="18" charset="-122"/>
                <a:cs typeface="Source Serif 4" pitchFamily="18" charset="-120"/>
              </a:rPr>
              <a:t>A fresh approach </a:t>
            </a:r>
            <a:r>
              <a:rPr lang="en-US" sz="6000" b="1" i="0" dirty="0">
                <a:solidFill>
                  <a:srgbClr val="F65789"/>
                </a:solidFill>
                <a:latin typeface="Source Serif 4" pitchFamily="18" charset="0"/>
                <a:ea typeface="Source Serif 4" pitchFamily="18" charset="-122"/>
                <a:cs typeface="Source Serif 4" pitchFamily="18" charset="-120"/>
              </a:rPr>
              <a:t>was needed</a:t>
            </a:r>
            <a:endParaRPr lang="en-US" sz="6000" dirty="0"/>
          </a:p>
        </p:txBody>
      </p:sp>
      <p:pic>
        <p:nvPicPr>
          <p:cNvPr id="4" name="Image 0" descr="Open eLMS logo">    </p:cNvPr>
          <p:cNvPicPr>
            <a:picLocks noChangeAspect="1"/>
          </p:cNvPicPr>
          <p:nvPr/>
        </p:nvPicPr>
        <p:blipFill>
          <a:blip r:embed="rId1"/>
          <a:srcRect l="-21" r="-21" t="0" b="0"/>
          <a:stretch/>
        </p:blipFill>
        <p:spPr>
          <a:xfrm>
            <a:off x="9931400" y="6121400"/>
            <a:ext cx="1447800" cy="381000"/>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6F8F9"/>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C2295C"/>
                </a:solidFill>
                <a:latin typeface="Source Sans 3" pitchFamily="34" charset="0"/>
                <a:ea typeface="Source Sans 3" pitchFamily="34" charset="-122"/>
                <a:cs typeface="Source Sans 3" pitchFamily="34" charset="-120"/>
              </a:rPr>
              <a:t>USER-CENTRED DESIGN · LEARNERS</a:t>
            </a:r>
            <a:endParaRPr lang="en-US" sz="1200" dirty="0"/>
          </a:p>
        </p:txBody>
      </p:sp>
      <p:sp>
        <p:nvSpPr>
          <p:cNvPr id="3" name="Text 1"/>
          <p:cNvSpPr/>
          <p:nvPr>
            <p:ph type="title"/>
          </p:nvPr>
        </p:nvSpPr>
        <p:spPr>
          <a:xfrm>
            <a:off x="812800" y="1127720"/>
            <a:ext cx="10883392" cy="528241"/>
          </a:xfrm>
          <a:prstGeom prst="rect">
            <a:avLst/>
          </a:prstGeom>
          <a:noFill/>
          <a:ln/>
        </p:spPr>
        <p:txBody>
          <a:bodyPr wrap="square" lIns="0" tIns="0" rIns="0" bIns="0" rtlCol="0" anchor="t">
            <a:normAutofit/>
          </a:bodyPr>
          <a:lstStyle/>
          <a:p>
            <a:pPr algn="l" indent="0" marL="0">
              <a:lnSpc>
                <a:spcPts val="3960"/>
              </a:lnSpc>
              <a:buNone/>
            </a:pPr>
            <a:r>
              <a:rPr lang="en-US" sz="3600" b="1" i="0" dirty="0">
                <a:solidFill>
                  <a:srgbClr val="182025"/>
                </a:solidFill>
                <a:latin typeface="Source Serif 4" pitchFamily="18" charset="0"/>
                <a:ea typeface="Source Serif 4" pitchFamily="18" charset="-122"/>
                <a:cs typeface="Source Serif 4" pitchFamily="18" charset="-120"/>
              </a:rPr>
              <a:t>Nobody needs training </a:t>
            </a:r>
            <a:r>
              <a:rPr lang="en-US" sz="3600" b="1" i="0" dirty="0">
                <a:solidFill>
                  <a:srgbClr val="C2295C"/>
                </a:solidFill>
                <a:latin typeface="Source Serif 4" pitchFamily="18" charset="0"/>
                <a:ea typeface="Source Serif 4" pitchFamily="18" charset="-122"/>
                <a:cs typeface="Source Serif 4" pitchFamily="18" charset="-120"/>
              </a:rPr>
              <a:t>to use Netflix</a:t>
            </a:r>
            <a:endParaRPr lang="en-US" sz="3600" dirty="0"/>
          </a:p>
        </p:txBody>
      </p:sp>
      <p:sp>
        <p:nvSpPr>
          <p:cNvPr id="4" name="Text 2"/>
          <p:cNvSpPr/>
          <p:nvPr/>
        </p:nvSpPr>
        <p:spPr>
          <a:xfrm>
            <a:off x="812800" y="3446760"/>
            <a:ext cx="3662680" cy="909141"/>
          </a:xfrm>
          <a:prstGeom prst="rect">
            <a:avLst/>
          </a:prstGeom>
          <a:noFill/>
          <a:ln/>
        </p:spPr>
        <p:txBody>
          <a:bodyPr wrap="square" lIns="0" tIns="0" rIns="0" bIns="0" rtlCol="0" anchor="t">
            <a:normAutofit/>
          </a:bodyPr>
          <a:lstStyle/>
          <a:p>
            <a:pPr algn="l" indent="0" marL="0">
              <a:lnSpc>
                <a:spcPts val="2320"/>
              </a:lnSpc>
              <a:buNone/>
            </a:pPr>
            <a:r>
              <a:rPr lang="en-US" sz="1600" dirty="0">
                <a:solidFill>
                  <a:srgbClr val="182025"/>
                </a:solidFill>
                <a:latin typeface="Source Sans 3" pitchFamily="34" charset="0"/>
                <a:ea typeface="Source Sans 3" pitchFamily="34" charset="-122"/>
                <a:cs typeface="Source Sans 3" pitchFamily="34" charset="-120"/>
              </a:rPr>
              <a:t>Designed by an ergonomist over 23 years, so learners never need training on the system itself.</a:t>
            </a:r>
            <a:endParaRPr lang="en-US" sz="1600" dirty="0"/>
          </a:p>
        </p:txBody>
      </p:sp>
      <p:pic>
        <p:nvPicPr>
          <p:cNvPr id="5" name="Image 0" descr="The Open eLMS learner calendar showing a week of scheduled training">    </p:cNvPr>
          <p:cNvPicPr>
            <a:picLocks noChangeAspect="1"/>
          </p:cNvPicPr>
          <p:nvPr/>
        </p:nvPicPr>
        <p:blipFill>
          <a:blip r:embed="rId1"/>
          <a:srcRect l="0" r="0" t="0" b="0"/>
          <a:stretch/>
        </p:blipFill>
        <p:spPr>
          <a:xfrm>
            <a:off x="4775200" y="2031305"/>
            <a:ext cx="6604000" cy="3714750"/>
          </a:xfrm>
          <a:prstGeom prst="roundRect">
            <a:avLst>
              <a:gd name="adj" fmla="val 2735"/>
            </a:avLst>
          </a:prstGeom>
          <a:effectLst>
            <a:outerShdw sx="100000" sy="100000" kx="0" ky="0" algn="bl" rotWithShape="0" blurRad="203200" dist="76200" dir="5400000">
              <a:srgbClr val="102932">
                <a:alpha val="16000"/>
              </a:srgbClr>
            </a:outerShdw>
          </a:effectLst>
        </p:spPr>
      </p:pic>
      <p:pic>
        <p:nvPicPr>
          <p:cNvPr id="6" name="Image 1" descr="Open eLMS logo">    </p:cNvPr>
          <p:cNvPicPr>
            <a:picLocks noChangeAspect="1"/>
          </p:cNvPicPr>
          <p:nvPr/>
        </p:nvPicPr>
        <p:blipFill>
          <a:blip r:embed="rId2"/>
          <a:srcRect l="0" r="0" t="-28" b="-28"/>
          <a:stretch/>
        </p:blipFill>
        <p:spPr>
          <a:xfrm>
            <a:off x="812800" y="6184900"/>
            <a:ext cx="1301750" cy="342900"/>
          </a:xfrm>
          <a:prstGeom prst="rect">
            <a:avLst/>
          </a:prstGeom>
        </p:spPr>
      </p:pic>
      <p:sp>
        <p:nvSpPr>
          <p:cNvPr id="7" name="Text 3"/>
          <p:cNvSpPr/>
          <p:nvPr/>
        </p:nvSpPr>
        <p:spPr>
          <a:xfrm>
            <a:off x="8239760" y="6238280"/>
            <a:ext cx="313944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576166"/>
                </a:solidFill>
                <a:latin typeface="Source Sans 3" pitchFamily="34" charset="0"/>
                <a:ea typeface="Source Sans 3" pitchFamily="34" charset="-122"/>
                <a:cs typeface="Source Sans 3" pitchFamily="34" charset="-120"/>
              </a:rPr>
              <a:t>openelms.com</a:t>
            </a:r>
            <a:endParaRPr lang="en-US" sz="12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6F8F9"/>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C2295C"/>
                </a:solidFill>
                <a:latin typeface="Source Sans 3" pitchFamily="34" charset="0"/>
                <a:ea typeface="Source Sans 3" pitchFamily="34" charset="-122"/>
                <a:cs typeface="Source Sans 3" pitchFamily="34" charset="-120"/>
              </a:rPr>
              <a:t>USER-CENTRED DESIGN · MANAGERS</a:t>
            </a:r>
            <a:endParaRPr lang="en-US" sz="1200" dirty="0"/>
          </a:p>
        </p:txBody>
      </p:sp>
      <p:sp>
        <p:nvSpPr>
          <p:cNvPr id="3" name="Text 1"/>
          <p:cNvSpPr/>
          <p:nvPr>
            <p:ph type="title"/>
          </p:nvPr>
        </p:nvSpPr>
        <p:spPr>
          <a:xfrm>
            <a:off x="812800" y="1127720"/>
            <a:ext cx="10883392" cy="528241"/>
          </a:xfrm>
          <a:prstGeom prst="rect">
            <a:avLst/>
          </a:prstGeom>
          <a:noFill/>
          <a:ln/>
        </p:spPr>
        <p:txBody>
          <a:bodyPr wrap="square" lIns="0" tIns="0" rIns="0" bIns="0" rtlCol="0" anchor="t">
            <a:normAutofit/>
          </a:bodyPr>
          <a:lstStyle/>
          <a:p>
            <a:pPr algn="l" indent="0" marL="0">
              <a:lnSpc>
                <a:spcPts val="3960"/>
              </a:lnSpc>
              <a:buNone/>
            </a:pPr>
            <a:r>
              <a:rPr lang="en-US" sz="3600" b="1" i="0" dirty="0">
                <a:solidFill>
                  <a:srgbClr val="182025"/>
                </a:solidFill>
                <a:latin typeface="Source Serif 4" pitchFamily="18" charset="0"/>
                <a:ea typeface="Source Serif 4" pitchFamily="18" charset="-122"/>
                <a:cs typeface="Source Serif 4" pitchFamily="18" charset="-120"/>
              </a:rPr>
              <a:t>Read the screen </a:t>
            </a:r>
            <a:r>
              <a:rPr lang="en-US" sz="3600" b="1" i="0" dirty="0">
                <a:solidFill>
                  <a:srgbClr val="C2295C"/>
                </a:solidFill>
                <a:latin typeface="Source Serif 4" pitchFamily="18" charset="0"/>
                <a:ea typeface="Source Serif 4" pitchFamily="18" charset="-122"/>
                <a:cs typeface="Source Serif 4" pitchFamily="18" charset="-120"/>
              </a:rPr>
              <a:t>left to right</a:t>
            </a:r>
            <a:endParaRPr lang="en-US" sz="3600" dirty="0"/>
          </a:p>
        </p:txBody>
      </p:sp>
      <p:sp>
        <p:nvSpPr>
          <p:cNvPr id="4" name="Text 2"/>
          <p:cNvSpPr/>
          <p:nvPr/>
        </p:nvSpPr>
        <p:spPr>
          <a:xfrm>
            <a:off x="812800" y="3446760"/>
            <a:ext cx="3662680" cy="909141"/>
          </a:xfrm>
          <a:prstGeom prst="rect">
            <a:avLst/>
          </a:prstGeom>
          <a:noFill/>
          <a:ln/>
        </p:spPr>
        <p:txBody>
          <a:bodyPr wrap="square" lIns="0" tIns="0" rIns="0" bIns="0" rtlCol="0" anchor="t">
            <a:normAutofit/>
          </a:bodyPr>
          <a:lstStyle/>
          <a:p>
            <a:pPr algn="l" indent="0" marL="0">
              <a:lnSpc>
                <a:spcPts val="2320"/>
              </a:lnSpc>
              <a:buNone/>
            </a:pPr>
            <a:r>
              <a:rPr lang="en-US" sz="1600" dirty="0">
                <a:solidFill>
                  <a:srgbClr val="182025"/>
                </a:solidFill>
                <a:latin typeface="Source Sans 3" pitchFamily="34" charset="0"/>
                <a:ea typeface="Source Sans 3" pitchFamily="34" charset="-122"/>
                <a:cs typeface="Source Sans 3" pitchFamily="34" charset="-120"/>
              </a:rPr>
              <a:t>A unique interface for each management role, modelling the day’s work. One button to press on any screen.</a:t>
            </a:r>
            <a:endParaRPr lang="en-US" sz="1600" dirty="0"/>
          </a:p>
        </p:txBody>
      </p:sp>
      <p:pic>
        <p:nvPicPr>
          <p:cNvPr id="5" name="Image 0" descr="The Open eLMS programme schedule screen with outcomes, work windows and assigned learning">    </p:cNvPr>
          <p:cNvPicPr>
            <a:picLocks noChangeAspect="1"/>
          </p:cNvPicPr>
          <p:nvPr/>
        </p:nvPicPr>
        <p:blipFill>
          <a:blip r:embed="rId1"/>
          <a:srcRect l="0" r="0" t="0" b="0"/>
          <a:stretch/>
        </p:blipFill>
        <p:spPr>
          <a:xfrm>
            <a:off x="4775200" y="2031305"/>
            <a:ext cx="6604000" cy="3714750"/>
          </a:xfrm>
          <a:prstGeom prst="roundRect">
            <a:avLst>
              <a:gd name="adj" fmla="val 2735"/>
            </a:avLst>
          </a:prstGeom>
          <a:effectLst>
            <a:outerShdw sx="100000" sy="100000" kx="0" ky="0" algn="bl" rotWithShape="0" blurRad="203200" dist="76200" dir="5400000">
              <a:srgbClr val="102932">
                <a:alpha val="16000"/>
              </a:srgbClr>
            </a:outerShdw>
          </a:effectLst>
        </p:spPr>
      </p:pic>
      <p:pic>
        <p:nvPicPr>
          <p:cNvPr id="6" name="Image 1" descr="Open eLMS logo">    </p:cNvPr>
          <p:cNvPicPr>
            <a:picLocks noChangeAspect="1"/>
          </p:cNvPicPr>
          <p:nvPr/>
        </p:nvPicPr>
        <p:blipFill>
          <a:blip r:embed="rId2"/>
          <a:srcRect l="0" r="0" t="-28" b="-28"/>
          <a:stretch/>
        </p:blipFill>
        <p:spPr>
          <a:xfrm>
            <a:off x="812800" y="6184900"/>
            <a:ext cx="1301750" cy="342900"/>
          </a:xfrm>
          <a:prstGeom prst="rect">
            <a:avLst/>
          </a:prstGeom>
        </p:spPr>
      </p:pic>
      <p:sp>
        <p:nvSpPr>
          <p:cNvPr id="7" name="Text 3"/>
          <p:cNvSpPr/>
          <p:nvPr/>
        </p:nvSpPr>
        <p:spPr>
          <a:xfrm>
            <a:off x="8239760" y="6238280"/>
            <a:ext cx="313944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576166"/>
                </a:solidFill>
                <a:latin typeface="Source Sans 3" pitchFamily="34" charset="0"/>
                <a:ea typeface="Source Sans 3" pitchFamily="34" charset="-122"/>
                <a:cs typeface="Source Sans 3" pitchFamily="34" charset="-120"/>
              </a:rPr>
              <a:t>openelms.com</a:t>
            </a:r>
            <a:endParaRPr lang="en-US" sz="12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C2295C"/>
                </a:solidFill>
                <a:latin typeface="Source Sans 3" pitchFamily="34" charset="0"/>
                <a:ea typeface="Source Sans 3" pitchFamily="34" charset="-122"/>
                <a:cs typeface="Source Sans 3" pitchFamily="34" charset="-120"/>
              </a:rPr>
              <a:t>COMPREHENSIVE</a:t>
            </a:r>
            <a:endParaRPr lang="en-US" sz="1200" dirty="0"/>
          </a:p>
        </p:txBody>
      </p:sp>
      <p:sp>
        <p:nvSpPr>
          <p:cNvPr id="3" name="Text 1"/>
          <p:cNvSpPr/>
          <p:nvPr>
            <p:ph type="title"/>
          </p:nvPr>
        </p:nvSpPr>
        <p:spPr>
          <a:xfrm>
            <a:off x="812800" y="1127720"/>
            <a:ext cx="10883392" cy="528241"/>
          </a:xfrm>
          <a:prstGeom prst="rect">
            <a:avLst/>
          </a:prstGeom>
          <a:noFill/>
          <a:ln/>
        </p:spPr>
        <p:txBody>
          <a:bodyPr wrap="square" lIns="0" tIns="0" rIns="0" bIns="0" rtlCol="0" anchor="t">
            <a:normAutofit/>
          </a:bodyPr>
          <a:lstStyle/>
          <a:p>
            <a:pPr algn="l" indent="0" marL="0">
              <a:lnSpc>
                <a:spcPts val="3960"/>
              </a:lnSpc>
              <a:buNone/>
            </a:pPr>
            <a:r>
              <a:rPr lang="en-US" sz="3600" b="1" i="0" dirty="0">
                <a:solidFill>
                  <a:srgbClr val="182025"/>
                </a:solidFill>
                <a:latin typeface="Source Serif 4" pitchFamily="18" charset="0"/>
                <a:ea typeface="Source Serif 4" pitchFamily="18" charset="-122"/>
                <a:cs typeface="Source Serif 4" pitchFamily="18" charset="-120"/>
              </a:rPr>
              <a:t>So complete it needs </a:t>
            </a:r>
            <a:r>
              <a:rPr lang="en-US" sz="3600" b="1" i="0" dirty="0">
                <a:solidFill>
                  <a:srgbClr val="C2295C"/>
                </a:solidFill>
                <a:latin typeface="Source Serif 4" pitchFamily="18" charset="0"/>
                <a:ea typeface="Source Serif 4" pitchFamily="18" charset="-122"/>
                <a:cs typeface="Source Serif 4" pitchFamily="18" charset="-120"/>
              </a:rPr>
              <a:t>no customisation</a:t>
            </a:r>
            <a:endParaRPr lang="en-US" sz="3600" dirty="0"/>
          </a:p>
        </p:txBody>
      </p:sp>
      <p:sp>
        <p:nvSpPr>
          <p:cNvPr id="4" name="Shape 2"/>
          <p:cNvSpPr/>
          <p:nvPr/>
        </p:nvSpPr>
        <p:spPr>
          <a:xfrm>
            <a:off x="812800" y="3042940"/>
            <a:ext cx="3937000" cy="1691481"/>
          </a:xfrm>
          <a:prstGeom prst="roundRect">
            <a:avLst>
              <a:gd name="adj" fmla="val 4505"/>
            </a:avLst>
          </a:prstGeom>
          <a:solidFill>
            <a:srgbClr val="F6F8F9"/>
          </a:solidFill>
          <a:ln/>
        </p:spPr>
      </p:sp>
      <p:sp>
        <p:nvSpPr>
          <p:cNvPr id="5" name="Text 3"/>
          <p:cNvSpPr/>
          <p:nvPr/>
        </p:nvSpPr>
        <p:spPr>
          <a:xfrm>
            <a:off x="1117600" y="3347740"/>
            <a:ext cx="3427222" cy="807641"/>
          </a:xfrm>
          <a:prstGeom prst="rect">
            <a:avLst/>
          </a:prstGeom>
          <a:noFill/>
          <a:ln/>
        </p:spPr>
        <p:txBody>
          <a:bodyPr wrap="square" lIns="0" tIns="0" rIns="0" bIns="0" rtlCol="0" anchor="t">
            <a:normAutofit/>
          </a:bodyPr>
          <a:lstStyle/>
          <a:p>
            <a:pPr algn="l" indent="0" marL="0">
              <a:lnSpc>
                <a:spcPts val="6160"/>
              </a:lnSpc>
              <a:buNone/>
            </a:pPr>
            <a:r>
              <a:rPr lang="en-US" sz="5600" b="1" dirty="0">
                <a:solidFill>
                  <a:srgbClr val="C2295C"/>
                </a:solidFill>
                <a:latin typeface="Source Serif 4" pitchFamily="18" charset="0"/>
                <a:ea typeface="Source Serif 4" pitchFamily="18" charset="-122"/>
                <a:cs typeface="Source Serif 4" pitchFamily="18" charset="-120"/>
              </a:rPr>
              <a:t>600+</a:t>
            </a:r>
            <a:endParaRPr lang="en-US" sz="5600" dirty="0"/>
          </a:p>
        </p:txBody>
      </p:sp>
      <p:sp>
        <p:nvSpPr>
          <p:cNvPr id="6" name="Text 4"/>
          <p:cNvSpPr/>
          <p:nvPr/>
        </p:nvSpPr>
        <p:spPr>
          <a:xfrm>
            <a:off x="1117600" y="4180780"/>
            <a:ext cx="3427222" cy="274241"/>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576166"/>
                </a:solidFill>
                <a:latin typeface="Source Sans 3" pitchFamily="34" charset="0"/>
                <a:ea typeface="Source Sans 3" pitchFamily="34" charset="-122"/>
                <a:cs typeface="Source Sans 3" pitchFamily="34" charset="-120"/>
              </a:rPr>
              <a:t>configuration options</a:t>
            </a:r>
            <a:endParaRPr lang="en-US" sz="1400" dirty="0"/>
          </a:p>
        </p:txBody>
      </p:sp>
      <p:sp>
        <p:nvSpPr>
          <p:cNvPr id="7" name="Text 5"/>
          <p:cNvSpPr/>
          <p:nvPr/>
        </p:nvSpPr>
        <p:spPr>
          <a:xfrm>
            <a:off x="5156200" y="3557290"/>
            <a:ext cx="6409690" cy="688181"/>
          </a:xfrm>
          <a:prstGeom prst="rect">
            <a:avLst/>
          </a:prstGeom>
          <a:noFill/>
          <a:ln/>
        </p:spPr>
        <p:txBody>
          <a:bodyPr wrap="square" lIns="0" tIns="0" rIns="0" bIns="0" rtlCol="0" anchor="t">
            <a:normAutofit/>
          </a:bodyPr>
          <a:lstStyle/>
          <a:p>
            <a:pPr algn="l" indent="0" marL="0">
              <a:lnSpc>
                <a:spcPts val="2610"/>
              </a:lnSpc>
              <a:buNone/>
            </a:pPr>
            <a:r>
              <a:rPr lang="en-US" sz="1800" dirty="0">
                <a:solidFill>
                  <a:srgbClr val="182025"/>
                </a:solidFill>
                <a:latin typeface="Source Sans 3" pitchFamily="34" charset="0"/>
                <a:ea typeface="Source Sans 3" pitchFamily="34" charset="-122"/>
                <a:cs typeface="Source Sans 3" pitchFamily="34" charset="-120"/>
              </a:rPr>
              <a:t>Built to meet the requirements of almost any tender without programming changes or costly custom work.</a:t>
            </a:r>
            <a:endParaRPr lang="en-US" sz="1800" dirty="0"/>
          </a:p>
        </p:txBody>
      </p:sp>
      <p:pic>
        <p:nvPicPr>
          <p:cNvPr id="8" name="Image 0" descr="Open eLMS logo">    </p:cNvPr>
          <p:cNvPicPr>
            <a:picLocks noChangeAspect="1"/>
          </p:cNvPicPr>
          <p:nvPr/>
        </p:nvPicPr>
        <p:blipFill>
          <a:blip r:embed="rId1"/>
          <a:srcRect l="0" r="0" t="-28" b="-28"/>
          <a:stretch/>
        </p:blipFill>
        <p:spPr>
          <a:xfrm>
            <a:off x="812800" y="6184900"/>
            <a:ext cx="1301750" cy="342900"/>
          </a:xfrm>
          <a:prstGeom prst="rect">
            <a:avLst/>
          </a:prstGeom>
        </p:spPr>
      </p:pic>
      <p:sp>
        <p:nvSpPr>
          <p:cNvPr id="9" name="Text 6"/>
          <p:cNvSpPr/>
          <p:nvPr/>
        </p:nvSpPr>
        <p:spPr>
          <a:xfrm>
            <a:off x="8239760" y="6238280"/>
            <a:ext cx="313944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576166"/>
                </a:solidFill>
                <a:latin typeface="Source Sans 3" pitchFamily="34" charset="0"/>
                <a:ea typeface="Source Sans 3" pitchFamily="34" charset="-122"/>
                <a:cs typeface="Source Sans 3" pitchFamily="34" charset="-120"/>
              </a:rPr>
              <a:t>openelms.com</a:t>
            </a:r>
            <a:endParaRPr lang="en-US" sz="12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6F8F9"/>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C2295C"/>
                </a:solidFill>
                <a:latin typeface="Source Sans 3" pitchFamily="34" charset="0"/>
                <a:ea typeface="Source Sans 3" pitchFamily="34" charset="-122"/>
                <a:cs typeface="Source Sans 3" pitchFamily="34" charset="-120"/>
              </a:rPr>
              <a:t>COMPREHENSIVE</a:t>
            </a:r>
            <a:endParaRPr lang="en-US" sz="1200" dirty="0"/>
          </a:p>
        </p:txBody>
      </p:sp>
      <p:sp>
        <p:nvSpPr>
          <p:cNvPr id="3" name="Text 1"/>
          <p:cNvSpPr/>
          <p:nvPr>
            <p:ph type="title"/>
          </p:nvPr>
        </p:nvSpPr>
        <p:spPr>
          <a:xfrm>
            <a:off x="812800" y="1127720"/>
            <a:ext cx="10883392" cy="528241"/>
          </a:xfrm>
          <a:prstGeom prst="rect">
            <a:avLst/>
          </a:prstGeom>
          <a:noFill/>
          <a:ln/>
        </p:spPr>
        <p:txBody>
          <a:bodyPr wrap="square" lIns="0" tIns="0" rIns="0" bIns="0" rtlCol="0" anchor="t">
            <a:normAutofit/>
          </a:bodyPr>
          <a:lstStyle/>
          <a:p>
            <a:pPr algn="l" indent="0" marL="0">
              <a:lnSpc>
                <a:spcPts val="3960"/>
              </a:lnSpc>
              <a:buNone/>
            </a:pPr>
            <a:r>
              <a:rPr lang="en-US" sz="3600" b="1" i="0" dirty="0">
                <a:solidFill>
                  <a:srgbClr val="182025"/>
                </a:solidFill>
                <a:latin typeface="Source Serif 4" pitchFamily="18" charset="0"/>
                <a:ea typeface="Source Serif 4" pitchFamily="18" charset="-122"/>
                <a:cs typeface="Source Serif 4" pitchFamily="18" charset="-120"/>
              </a:rPr>
              <a:t>Just some of the </a:t>
            </a:r>
            <a:r>
              <a:rPr lang="en-US" sz="3600" b="1" i="0" dirty="0">
                <a:solidFill>
                  <a:srgbClr val="C2295C"/>
                </a:solidFill>
                <a:latin typeface="Source Serif 4" pitchFamily="18" charset="0"/>
                <a:ea typeface="Source Serif 4" pitchFamily="18" charset="-122"/>
                <a:cs typeface="Source Serif 4" pitchFamily="18" charset="-120"/>
              </a:rPr>
              <a:t>hundreds of features</a:t>
            </a:r>
            <a:endParaRPr lang="en-US" sz="3600" dirty="0"/>
          </a:p>
        </p:txBody>
      </p:sp>
      <p:sp>
        <p:nvSpPr>
          <p:cNvPr id="4" name="Shape 2"/>
          <p:cNvSpPr/>
          <p:nvPr/>
        </p:nvSpPr>
        <p:spPr>
          <a:xfrm>
            <a:off x="815975" y="1938536"/>
            <a:ext cx="3414117" cy="1890911"/>
          </a:xfrm>
          <a:prstGeom prst="roundRect">
            <a:avLst>
              <a:gd name="adj" fmla="val 3862"/>
            </a:avLst>
          </a:prstGeom>
          <a:solidFill>
            <a:srgbClr val="FFFFFF"/>
          </a:solidFill>
          <a:ln w="6350">
            <a:solidFill>
              <a:srgbClr val="E3E9EB"/>
            </a:solidFill>
            <a:prstDash val="solid"/>
          </a:ln>
        </p:spPr>
      </p:sp>
      <p:pic>
        <p:nvPicPr>
          <p:cNvPr id="5" name="Image 0" descr="Book">    </p:cNvPr>
          <p:cNvPicPr>
            <a:picLocks noChangeAspect="1"/>
          </p:cNvPicPr>
          <p:nvPr/>
        </p:nvPicPr>
        <p:blipFill>
          <a:blip r:embed="rId1"/>
          <a:srcRect l="0" r="0" t="0" b="0"/>
          <a:stretch/>
        </p:blipFill>
        <p:spPr>
          <a:xfrm>
            <a:off x="1073150" y="2195711"/>
            <a:ext cx="355600" cy="355600"/>
          </a:xfrm>
          <a:prstGeom prst="rect">
            <a:avLst/>
          </a:prstGeom>
        </p:spPr>
      </p:pic>
      <p:sp>
        <p:nvSpPr>
          <p:cNvPr id="6" name="Text 3"/>
          <p:cNvSpPr/>
          <p:nvPr/>
        </p:nvSpPr>
        <p:spPr>
          <a:xfrm>
            <a:off x="1073150" y="2678311"/>
            <a:ext cx="2986760" cy="330200"/>
          </a:xfrm>
          <a:prstGeom prst="rect">
            <a:avLst/>
          </a:prstGeom>
          <a:noFill/>
          <a:ln/>
        </p:spPr>
        <p:txBody>
          <a:bodyPr wrap="square" lIns="0" tIns="0" rIns="0" bIns="0" rtlCol="0" anchor="t">
            <a:normAutofit/>
          </a:bodyPr>
          <a:lstStyle/>
          <a:p>
            <a:pPr algn="l" indent="0" marL="0">
              <a:lnSpc>
                <a:spcPts val="2400"/>
              </a:lnSpc>
              <a:buNone/>
            </a:pPr>
            <a:r>
              <a:rPr lang="en-US" sz="2000" b="1" dirty="0">
                <a:solidFill>
                  <a:srgbClr val="182025"/>
                </a:solidFill>
                <a:latin typeface="Source Serif 4" pitchFamily="18" charset="0"/>
                <a:ea typeface="Source Serif 4" pitchFamily="18" charset="-122"/>
                <a:cs typeface="Source Serif 4" pitchFamily="18" charset="-120"/>
              </a:rPr>
              <a:t>Forms</a:t>
            </a:r>
            <a:endParaRPr lang="en-US" sz="2000" dirty="0"/>
          </a:p>
        </p:txBody>
      </p:sp>
      <p:sp>
        <p:nvSpPr>
          <p:cNvPr id="7" name="Text 4"/>
          <p:cNvSpPr/>
          <p:nvPr/>
        </p:nvSpPr>
        <p:spPr>
          <a:xfrm>
            <a:off x="1073150" y="3110111"/>
            <a:ext cx="2986760" cy="487561"/>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576166"/>
                </a:solidFill>
                <a:latin typeface="Source Sans 3" pitchFamily="34" charset="0"/>
                <a:ea typeface="Source Sans 3" pitchFamily="34" charset="-122"/>
                <a:cs typeface="Source Sans 3" pitchFamily="34" charset="-120"/>
              </a:rPr>
              <a:t>Inductions and progress reviews feed straight into learning.</a:t>
            </a:r>
            <a:endParaRPr lang="en-US" sz="1300" dirty="0"/>
          </a:p>
        </p:txBody>
      </p:sp>
      <p:sp>
        <p:nvSpPr>
          <p:cNvPr id="8" name="Shape 5"/>
          <p:cNvSpPr/>
          <p:nvPr/>
        </p:nvSpPr>
        <p:spPr>
          <a:xfrm>
            <a:off x="4388842" y="1938536"/>
            <a:ext cx="3414216" cy="1890911"/>
          </a:xfrm>
          <a:prstGeom prst="roundRect">
            <a:avLst>
              <a:gd name="adj" fmla="val 3862"/>
            </a:avLst>
          </a:prstGeom>
          <a:solidFill>
            <a:srgbClr val="FFFFFF"/>
          </a:solidFill>
          <a:ln w="6350">
            <a:solidFill>
              <a:srgbClr val="E3E9EB"/>
            </a:solidFill>
            <a:prstDash val="solid"/>
          </a:ln>
        </p:spPr>
      </p:sp>
      <p:pic>
        <p:nvPicPr>
          <p:cNvPr id="9" name="Image 1" descr="Cloud">    </p:cNvPr>
          <p:cNvPicPr>
            <a:picLocks noChangeAspect="1"/>
          </p:cNvPicPr>
          <p:nvPr/>
        </p:nvPicPr>
        <p:blipFill>
          <a:blip r:embed="rId2"/>
          <a:srcRect l="0" r="0" t="0" b="0"/>
          <a:stretch/>
        </p:blipFill>
        <p:spPr>
          <a:xfrm>
            <a:off x="4646017" y="2195711"/>
            <a:ext cx="355600" cy="355600"/>
          </a:xfrm>
          <a:prstGeom prst="rect">
            <a:avLst/>
          </a:prstGeom>
        </p:spPr>
      </p:pic>
      <p:sp>
        <p:nvSpPr>
          <p:cNvPr id="10" name="Text 6"/>
          <p:cNvSpPr/>
          <p:nvPr/>
        </p:nvSpPr>
        <p:spPr>
          <a:xfrm>
            <a:off x="4646017" y="2678311"/>
            <a:ext cx="2986862" cy="330200"/>
          </a:xfrm>
          <a:prstGeom prst="rect">
            <a:avLst/>
          </a:prstGeom>
          <a:noFill/>
          <a:ln/>
        </p:spPr>
        <p:txBody>
          <a:bodyPr wrap="square" lIns="0" tIns="0" rIns="0" bIns="0" rtlCol="0" anchor="t">
            <a:normAutofit/>
          </a:bodyPr>
          <a:lstStyle/>
          <a:p>
            <a:pPr algn="l" indent="0" marL="0">
              <a:lnSpc>
                <a:spcPts val="2400"/>
              </a:lnSpc>
              <a:buNone/>
            </a:pPr>
            <a:r>
              <a:rPr lang="en-US" sz="2000" b="1" dirty="0">
                <a:solidFill>
                  <a:srgbClr val="182025"/>
                </a:solidFill>
                <a:latin typeface="Source Serif 4" pitchFamily="18" charset="0"/>
                <a:ea typeface="Source Serif 4" pitchFamily="18" charset="-122"/>
                <a:cs typeface="Source Serif 4" pitchFamily="18" charset="-120"/>
              </a:rPr>
              <a:t>Any device</a:t>
            </a:r>
            <a:endParaRPr lang="en-US" sz="2000" dirty="0"/>
          </a:p>
        </p:txBody>
      </p:sp>
      <p:sp>
        <p:nvSpPr>
          <p:cNvPr id="11" name="Text 7"/>
          <p:cNvSpPr/>
          <p:nvPr/>
        </p:nvSpPr>
        <p:spPr>
          <a:xfrm>
            <a:off x="4646017" y="3110111"/>
            <a:ext cx="3153866" cy="256480"/>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576166"/>
                </a:solidFill>
                <a:latin typeface="Source Sans 3" pitchFamily="34" charset="0"/>
                <a:ea typeface="Source Sans 3" pitchFamily="34" charset="-122"/>
                <a:cs typeface="Source Sans 3" pitchFamily="34" charset="-120"/>
              </a:rPr>
              <a:t>Including our own app for learning offline.</a:t>
            </a:r>
            <a:endParaRPr lang="en-US" sz="1300" dirty="0"/>
          </a:p>
        </p:txBody>
      </p:sp>
      <p:sp>
        <p:nvSpPr>
          <p:cNvPr id="12" name="Shape 8"/>
          <p:cNvSpPr/>
          <p:nvPr/>
        </p:nvSpPr>
        <p:spPr>
          <a:xfrm>
            <a:off x="7961809" y="1938536"/>
            <a:ext cx="3414216" cy="1890911"/>
          </a:xfrm>
          <a:prstGeom prst="roundRect">
            <a:avLst>
              <a:gd name="adj" fmla="val 3862"/>
            </a:avLst>
          </a:prstGeom>
          <a:solidFill>
            <a:srgbClr val="FFFFFF"/>
          </a:solidFill>
          <a:ln w="6350">
            <a:solidFill>
              <a:srgbClr val="E3E9EB"/>
            </a:solidFill>
            <a:prstDash val="solid"/>
          </a:ln>
        </p:spPr>
      </p:sp>
      <p:pic>
        <p:nvPicPr>
          <p:cNvPr id="13" name="Image 2" descr="Globe">    </p:cNvPr>
          <p:cNvPicPr>
            <a:picLocks noChangeAspect="1"/>
          </p:cNvPicPr>
          <p:nvPr/>
        </p:nvPicPr>
        <p:blipFill>
          <a:blip r:embed="rId3"/>
          <a:srcRect l="0" r="0" t="0" b="0"/>
          <a:stretch/>
        </p:blipFill>
        <p:spPr>
          <a:xfrm>
            <a:off x="8218984" y="2195711"/>
            <a:ext cx="355600" cy="355600"/>
          </a:xfrm>
          <a:prstGeom prst="rect">
            <a:avLst/>
          </a:prstGeom>
        </p:spPr>
      </p:pic>
      <p:sp>
        <p:nvSpPr>
          <p:cNvPr id="14" name="Text 9"/>
          <p:cNvSpPr/>
          <p:nvPr/>
        </p:nvSpPr>
        <p:spPr>
          <a:xfrm>
            <a:off x="8218984" y="2678311"/>
            <a:ext cx="2986862" cy="330200"/>
          </a:xfrm>
          <a:prstGeom prst="rect">
            <a:avLst/>
          </a:prstGeom>
          <a:noFill/>
          <a:ln/>
        </p:spPr>
        <p:txBody>
          <a:bodyPr wrap="square" lIns="0" tIns="0" rIns="0" bIns="0" rtlCol="0" anchor="t">
            <a:normAutofit/>
          </a:bodyPr>
          <a:lstStyle/>
          <a:p>
            <a:pPr algn="l" indent="0" marL="0">
              <a:lnSpc>
                <a:spcPts val="2400"/>
              </a:lnSpc>
              <a:buNone/>
            </a:pPr>
            <a:r>
              <a:rPr lang="en-US" sz="2000" b="1" dirty="0">
                <a:solidFill>
                  <a:srgbClr val="182025"/>
                </a:solidFill>
                <a:latin typeface="Source Serif 4" pitchFamily="18" charset="0"/>
                <a:ea typeface="Source Serif 4" pitchFamily="18" charset="-122"/>
                <a:cs typeface="Source Serif 4" pitchFamily="18" charset="-120"/>
              </a:rPr>
              <a:t>Any language</a:t>
            </a:r>
            <a:endParaRPr lang="en-US" sz="2000" dirty="0"/>
          </a:p>
        </p:txBody>
      </p:sp>
      <p:sp>
        <p:nvSpPr>
          <p:cNvPr id="15" name="Text 10"/>
          <p:cNvSpPr/>
          <p:nvPr/>
        </p:nvSpPr>
        <p:spPr>
          <a:xfrm>
            <a:off x="8218984" y="3110111"/>
            <a:ext cx="2986862" cy="256480"/>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576166"/>
                </a:solidFill>
                <a:latin typeface="Source Sans 3" pitchFamily="34" charset="0"/>
                <a:ea typeface="Source Sans 3" pitchFamily="34" charset="-122"/>
                <a:cs typeface="Source Sans 3" pitchFamily="34" charset="-120"/>
              </a:rPr>
              <a:t>Content translated for every learner.</a:t>
            </a:r>
            <a:endParaRPr lang="en-US" sz="1300" dirty="0"/>
          </a:p>
        </p:txBody>
      </p:sp>
      <p:pic>
        <p:nvPicPr>
          <p:cNvPr id="16" name="Image 3" descr="Open eLMS logo">    </p:cNvPr>
          <p:cNvPicPr>
            <a:picLocks noChangeAspect="1"/>
          </p:cNvPicPr>
          <p:nvPr/>
        </p:nvPicPr>
        <p:blipFill>
          <a:blip r:embed="rId4"/>
          <a:srcRect l="0" r="0" t="-28" b="-28"/>
          <a:stretch/>
        </p:blipFill>
        <p:spPr>
          <a:xfrm>
            <a:off x="812800" y="6184900"/>
            <a:ext cx="1301750" cy="342900"/>
          </a:xfrm>
          <a:prstGeom prst="rect">
            <a:avLst/>
          </a:prstGeom>
        </p:spPr>
      </p:pic>
      <p:sp>
        <p:nvSpPr>
          <p:cNvPr id="17" name="Text 11"/>
          <p:cNvSpPr/>
          <p:nvPr/>
        </p:nvSpPr>
        <p:spPr>
          <a:xfrm>
            <a:off x="8239760" y="6238280"/>
            <a:ext cx="313944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576166"/>
                </a:solidFill>
                <a:latin typeface="Source Sans 3" pitchFamily="34" charset="0"/>
                <a:ea typeface="Source Sans 3" pitchFamily="34" charset="-122"/>
                <a:cs typeface="Source Sans 3" pitchFamily="34" charset="-120"/>
              </a:rPr>
              <a:t>openelms.com</a:t>
            </a:r>
            <a:endParaRPr lang="en-US" sz="12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18383F"/>
        </a:solidFill>
      </p:bgPr>
    </p:bg>
    <p:spTree>
      <p:nvGrpSpPr>
        <p:cNvPr id="1" name=""/>
        <p:cNvGrpSpPr/>
        <p:nvPr/>
      </p:nvGrpSpPr>
      <p:grpSpPr>
        <a:xfrm>
          <a:off x="0" y="0"/>
          <a:ext cx="0" cy="0"/>
          <a:chOff x="0" y="0"/>
          <a:chExt cx="0" cy="0"/>
        </a:xfrm>
      </p:grpSpPr>
      <p:sp>
        <p:nvSpPr>
          <p:cNvPr id="2" name="Text 0"/>
          <p:cNvSpPr/>
          <p:nvPr/>
        </p:nvSpPr>
        <p:spPr>
          <a:xfrm>
            <a:off x="812800" y="213112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F65789"/>
                </a:solidFill>
                <a:latin typeface="Source Sans 3" pitchFamily="34" charset="0"/>
                <a:ea typeface="Source Sans 3" pitchFamily="34" charset="-122"/>
                <a:cs typeface="Source Sans 3" pitchFamily="34" charset="-120"/>
              </a:rPr>
              <a:t>INTEGRATED AI</a:t>
            </a:r>
            <a:endParaRPr lang="en-US" sz="1200" dirty="0"/>
          </a:p>
        </p:txBody>
      </p:sp>
      <p:sp>
        <p:nvSpPr>
          <p:cNvPr id="3" name="Text 1"/>
          <p:cNvSpPr/>
          <p:nvPr>
            <p:ph type="title"/>
          </p:nvPr>
        </p:nvSpPr>
        <p:spPr>
          <a:xfrm>
            <a:off x="812800" y="2547640"/>
            <a:ext cx="10137775" cy="2204541"/>
          </a:xfrm>
          <a:prstGeom prst="rect">
            <a:avLst/>
          </a:prstGeom>
          <a:noFill/>
          <a:ln/>
        </p:spPr>
        <p:txBody>
          <a:bodyPr wrap="square" lIns="0" tIns="0" rIns="0" bIns="0" rtlCol="0" anchor="t">
            <a:normAutofit/>
          </a:bodyPr>
          <a:lstStyle/>
          <a:p>
            <a:pPr algn="l" indent="0" marL="0">
              <a:lnSpc>
                <a:spcPts val="5720"/>
              </a:lnSpc>
              <a:buNone/>
            </a:pPr>
            <a:r>
              <a:rPr lang="en-US" sz="5200" b="1" i="0" dirty="0">
                <a:solidFill>
                  <a:srgbClr val="FFFFFF"/>
                </a:solidFill>
                <a:latin typeface="Source Serif 4" pitchFamily="18" charset="0"/>
                <a:ea typeface="Source Serif 4" pitchFamily="18" charset="-122"/>
                <a:cs typeface="Source Serif 4" pitchFamily="18" charset="-120"/>
              </a:rPr>
              <a:t>An army of designers, programmers and support staff, </a:t>
            </a:r>
            <a:r>
              <a:rPr lang="en-US" sz="5200" b="1" i="0" dirty="0">
                <a:solidFill>
                  <a:srgbClr val="F65789"/>
                </a:solidFill>
                <a:latin typeface="Source Serif 4" pitchFamily="18" charset="0"/>
                <a:ea typeface="Source Serif 4" pitchFamily="18" charset="-122"/>
                <a:cs typeface="Source Serif 4" pitchFamily="18" charset="-120"/>
              </a:rPr>
              <a:t>on tap</a:t>
            </a:r>
            <a:endParaRPr lang="en-US" sz="5200" dirty="0"/>
          </a:p>
        </p:txBody>
      </p:sp>
      <p:pic>
        <p:nvPicPr>
          <p:cNvPr id="4" name="Image 0" descr="Open eLMS logo">    </p:cNvPr>
          <p:cNvPicPr>
            <a:picLocks noChangeAspect="1"/>
          </p:cNvPicPr>
          <p:nvPr/>
        </p:nvPicPr>
        <p:blipFill>
          <a:blip r:embed="rId1"/>
          <a:srcRect l="-21" r="-21" t="0" b="0"/>
          <a:stretch/>
        </p:blipFill>
        <p:spPr>
          <a:xfrm>
            <a:off x="9931400" y="6121400"/>
            <a:ext cx="1447800" cy="381000"/>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6F8F9"/>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C2295C"/>
                </a:solidFill>
                <a:latin typeface="Source Sans 3" pitchFamily="34" charset="0"/>
                <a:ea typeface="Source Sans 3" pitchFamily="34" charset="-122"/>
                <a:cs typeface="Source Sans 3" pitchFamily="34" charset="-120"/>
              </a:rPr>
              <a:t>INTEGRATED AI &amp; AUTOMATION</a:t>
            </a:r>
            <a:endParaRPr lang="en-US" sz="1200" dirty="0"/>
          </a:p>
        </p:txBody>
      </p:sp>
      <p:sp>
        <p:nvSpPr>
          <p:cNvPr id="3" name="Text 1"/>
          <p:cNvSpPr/>
          <p:nvPr>
            <p:ph type="title"/>
          </p:nvPr>
        </p:nvSpPr>
        <p:spPr>
          <a:xfrm>
            <a:off x="812800" y="1127720"/>
            <a:ext cx="10883392" cy="528241"/>
          </a:xfrm>
          <a:prstGeom prst="rect">
            <a:avLst/>
          </a:prstGeom>
          <a:noFill/>
          <a:ln/>
        </p:spPr>
        <p:txBody>
          <a:bodyPr wrap="square" lIns="0" tIns="0" rIns="0" bIns="0" rtlCol="0" anchor="t">
            <a:normAutofit/>
          </a:bodyPr>
          <a:lstStyle/>
          <a:p>
            <a:pPr algn="l" indent="0" marL="0">
              <a:lnSpc>
                <a:spcPts val="3960"/>
              </a:lnSpc>
              <a:buNone/>
            </a:pPr>
            <a:r>
              <a:rPr lang="en-US" sz="3600" b="1" i="0" dirty="0">
                <a:solidFill>
                  <a:srgbClr val="182025"/>
                </a:solidFill>
                <a:latin typeface="Source Serif 4" pitchFamily="18" charset="0"/>
                <a:ea typeface="Source Serif 4" pitchFamily="18" charset="-122"/>
                <a:cs typeface="Source Serif 4" pitchFamily="18" charset="-120"/>
              </a:rPr>
              <a:t>AI in </a:t>
            </a:r>
            <a:r>
              <a:rPr lang="en-US" sz="3600" b="1" i="0" dirty="0">
                <a:solidFill>
                  <a:srgbClr val="C2295C"/>
                </a:solidFill>
                <a:latin typeface="Source Serif 4" pitchFamily="18" charset="0"/>
                <a:ea typeface="Source Serif 4" pitchFamily="18" charset="-122"/>
                <a:cs typeface="Source Serif 4" pitchFamily="18" charset="-120"/>
              </a:rPr>
              <a:t>every corner</a:t>
            </a:r>
            <a:r>
              <a:rPr lang="en-US" sz="3600" b="1" i="0" dirty="0">
                <a:solidFill>
                  <a:srgbClr val="182025"/>
                </a:solidFill>
                <a:latin typeface="Source Serif 4" pitchFamily="18" charset="0"/>
                <a:ea typeface="Source Serif 4" pitchFamily="18" charset="-122"/>
                <a:cs typeface="Source Serif 4" pitchFamily="18" charset="-120"/>
              </a:rPr>
              <a:t> of the LMS</a:t>
            </a:r>
            <a:endParaRPr lang="en-US" sz="3600" dirty="0"/>
          </a:p>
        </p:txBody>
      </p:sp>
      <p:sp>
        <p:nvSpPr>
          <p:cNvPr id="4" name="Text 2"/>
          <p:cNvSpPr/>
          <p:nvPr/>
        </p:nvSpPr>
        <p:spPr>
          <a:xfrm>
            <a:off x="883920" y="3126680"/>
            <a:ext cx="6187059" cy="1549400"/>
          </a:xfrm>
          <a:prstGeom prst="rect">
            <a:avLst/>
          </a:prstGeom>
          <a:noFill/>
          <a:ln/>
        </p:spPr>
        <p:txBody>
          <a:bodyPr wrap="square" lIns="0" tIns="0" rIns="0" bIns="0" rtlCol="0" anchor="t">
            <a:normAutofit/>
          </a:bodyPr>
          <a:lstStyle/>
          <a:p>
            <a:pPr algn="l" marL="182880" indent="-182880">
              <a:lnSpc>
                <a:spcPts val="2400"/>
              </a:lnSpc>
              <a:buSzPct val="100000"/>
              <a:buChar char="•"/>
            </a:pPr>
            <a:r>
              <a:rPr lang="en-US" sz="1500" dirty="0">
                <a:solidFill>
                  <a:srgbClr val="182025"/>
                </a:solidFill>
                <a:latin typeface="Source Sans 3" pitchFamily="34" charset="0"/>
                <a:ea typeface="Source Sans 3" pitchFamily="34" charset="-122"/>
                <a:cs typeface="Source Sans 3" pitchFamily="34" charset="-120"/>
              </a:rPr>
              <a:t>Multimodal eLearning from a document or prompt</a:t>
            </a:r>
            <a:endParaRPr lang="en-US" sz="1500" dirty="0"/>
          </a:p>
          <a:p>
            <a:pPr algn="l" marL="182880" indent="-182880">
              <a:lnSpc>
                <a:spcPts val="2400"/>
              </a:lnSpc>
              <a:buSzPct val="100000"/>
              <a:buChar char="•"/>
            </a:pPr>
            <a:r>
              <a:rPr lang="en-US" sz="1500" dirty="0">
                <a:solidFill>
                  <a:srgbClr val="182025"/>
                </a:solidFill>
                <a:latin typeface="Source Sans 3" pitchFamily="34" charset="0"/>
                <a:ea typeface="Source Sans 3" pitchFamily="34" charset="-122"/>
                <a:cs typeface="Source Sans 3" pitchFamily="34" charset="-120"/>
              </a:rPr>
              <a:t>An AI assistant with video walkthroughs</a:t>
            </a:r>
            <a:endParaRPr lang="en-US" sz="1500" dirty="0"/>
          </a:p>
          <a:p>
            <a:pPr algn="l" marL="182880" indent="-182880">
              <a:lnSpc>
                <a:spcPts val="2400"/>
              </a:lnSpc>
              <a:buSzPct val="100000"/>
              <a:buChar char="•"/>
            </a:pPr>
            <a:r>
              <a:rPr lang="en-US" sz="1500" dirty="0">
                <a:solidFill>
                  <a:srgbClr val="182025"/>
                </a:solidFill>
                <a:latin typeface="Source Sans 3" pitchFamily="34" charset="0"/>
                <a:ea typeface="Source Sans 3" pitchFamily="34" charset="-122"/>
                <a:cs typeface="Source Sans 3" pitchFamily="34" charset="-120"/>
              </a:rPr>
              <a:t>Course recommendations for every learner</a:t>
            </a:r>
            <a:endParaRPr lang="en-US" sz="1500" dirty="0"/>
          </a:p>
          <a:p>
            <a:pPr algn="l" marL="182880" indent="-182880">
              <a:lnSpc>
                <a:spcPts val="2400"/>
              </a:lnSpc>
              <a:buSzPct val="100000"/>
              <a:buChar char="•"/>
            </a:pPr>
            <a:r>
              <a:rPr lang="en-US" sz="1500" dirty="0">
                <a:solidFill>
                  <a:srgbClr val="182025"/>
                </a:solidFill>
                <a:latin typeface="Source Sans 3" pitchFamily="34" charset="0"/>
                <a:ea typeface="Source Sans 3" pitchFamily="34" charset="-122"/>
                <a:cs typeface="Source Sans 3" pitchFamily="34" charset="-120"/>
              </a:rPr>
              <a:t>Reports and dashboards from a plain-English request</a:t>
            </a:r>
            <a:endParaRPr lang="en-US" sz="1500" dirty="0"/>
          </a:p>
          <a:p>
            <a:pPr algn="l" marL="182880" indent="-182880">
              <a:lnSpc>
                <a:spcPts val="2400"/>
              </a:lnSpc>
              <a:buSzPct val="100000"/>
              <a:buChar char="•"/>
            </a:pPr>
            <a:r>
              <a:rPr lang="en-US" sz="1500" dirty="0">
                <a:solidFill>
                  <a:srgbClr val="182025"/>
                </a:solidFill>
                <a:latin typeface="Source Sans 3" pitchFamily="34" charset="0"/>
                <a:ea typeface="Source Sans 3" pitchFamily="34" charset="-122"/>
                <a:cs typeface="Source Sans 3" pitchFamily="34" charset="-120"/>
              </a:rPr>
              <a:t>AI marking of submitted work</a:t>
            </a:r>
            <a:endParaRPr lang="en-US" sz="1500" dirty="0"/>
          </a:p>
        </p:txBody>
      </p:sp>
      <p:pic>
        <p:nvPicPr>
          <p:cNvPr id="5" name="Image 0" descr="The Open eLMS AI Assistant on a desktop screen with tools for dashboards, learning, programmes, forms and marking">    </p:cNvPr>
          <p:cNvPicPr>
            <a:picLocks noChangeAspect="1"/>
          </p:cNvPicPr>
          <p:nvPr/>
        </p:nvPicPr>
        <p:blipFill>
          <a:blip r:embed="rId1"/>
          <a:srcRect l="0" r="0" t="-11" b="-11"/>
          <a:stretch/>
        </p:blipFill>
        <p:spPr>
          <a:xfrm>
            <a:off x="7302500" y="2031305"/>
            <a:ext cx="4076700" cy="3714750"/>
          </a:xfrm>
          <a:prstGeom prst="rect">
            <a:avLst/>
          </a:prstGeom>
        </p:spPr>
      </p:pic>
      <p:pic>
        <p:nvPicPr>
          <p:cNvPr id="6" name="Image 1" descr="Open eLMS logo">    </p:cNvPr>
          <p:cNvPicPr>
            <a:picLocks noChangeAspect="1"/>
          </p:cNvPicPr>
          <p:nvPr/>
        </p:nvPicPr>
        <p:blipFill>
          <a:blip r:embed="rId2"/>
          <a:srcRect l="0" r="0" t="-28" b="-28"/>
          <a:stretch/>
        </p:blipFill>
        <p:spPr>
          <a:xfrm>
            <a:off x="812800" y="6184900"/>
            <a:ext cx="1301750" cy="342900"/>
          </a:xfrm>
          <a:prstGeom prst="rect">
            <a:avLst/>
          </a:prstGeom>
        </p:spPr>
      </p:pic>
      <p:sp>
        <p:nvSpPr>
          <p:cNvPr id="7" name="Text 3"/>
          <p:cNvSpPr/>
          <p:nvPr/>
        </p:nvSpPr>
        <p:spPr>
          <a:xfrm>
            <a:off x="8239760" y="6238280"/>
            <a:ext cx="313944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576166"/>
                </a:solidFill>
                <a:latin typeface="Source Sans 3" pitchFamily="34" charset="0"/>
                <a:ea typeface="Source Sans 3" pitchFamily="34" charset="-122"/>
                <a:cs typeface="Source Sans 3" pitchFamily="34" charset="-120"/>
              </a:rPr>
              <a:t>openelms.com</a:t>
            </a:r>
            <a:endParaRPr lang="en-US" sz="12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102932"/>
        </a:solidFill>
      </p:bgPr>
    </p:bg>
    <p:spTree>
      <p:nvGrpSpPr>
        <p:cNvPr id="1" name=""/>
        <p:cNvGrpSpPr/>
        <p:nvPr/>
      </p:nvGrpSpPr>
      <p:grpSpPr>
        <a:xfrm>
          <a:off x="0" y="0"/>
          <a:ext cx="0" cy="0"/>
          <a:chOff x="0" y="0"/>
          <a:chExt cx="0" cy="0"/>
        </a:xfrm>
      </p:grpSpPr>
      <p:sp>
        <p:nvSpPr>
          <p:cNvPr id="2" name="Text 0"/>
          <p:cNvSpPr/>
          <p:nvPr/>
        </p:nvSpPr>
        <p:spPr>
          <a:xfrm>
            <a:off x="812800" y="238254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F65789"/>
                </a:solidFill>
                <a:latin typeface="Source Sans 3" pitchFamily="34" charset="0"/>
                <a:ea typeface="Source Sans 3" pitchFamily="34" charset="-122"/>
                <a:cs typeface="Source Sans 3" pitchFamily="34" charset="-120"/>
              </a:rPr>
              <a:t>PART THREE · THE JOURNEY’S END</a:t>
            </a:r>
            <a:endParaRPr lang="en-US" sz="1200" dirty="0"/>
          </a:p>
        </p:txBody>
      </p:sp>
      <p:sp>
        <p:nvSpPr>
          <p:cNvPr id="3" name="Text 1"/>
          <p:cNvSpPr/>
          <p:nvPr>
            <p:ph type="title"/>
          </p:nvPr>
        </p:nvSpPr>
        <p:spPr>
          <a:xfrm>
            <a:off x="812800" y="2799060"/>
            <a:ext cx="10883392" cy="1701800"/>
          </a:xfrm>
          <a:prstGeom prst="rect">
            <a:avLst/>
          </a:prstGeom>
          <a:noFill/>
          <a:ln/>
        </p:spPr>
        <p:txBody>
          <a:bodyPr wrap="square" lIns="0" tIns="0" rIns="0" bIns="0" rtlCol="0" anchor="t">
            <a:normAutofit/>
          </a:bodyPr>
          <a:lstStyle/>
          <a:p>
            <a:pPr algn="l" indent="0" marL="0">
              <a:lnSpc>
                <a:spcPts val="6600"/>
              </a:lnSpc>
              <a:buNone/>
            </a:pPr>
            <a:r>
              <a:rPr lang="en-US" sz="6000" b="1" i="0" dirty="0">
                <a:solidFill>
                  <a:srgbClr val="FFFFFF"/>
                </a:solidFill>
                <a:latin typeface="Source Serif 4" pitchFamily="18" charset="0"/>
                <a:ea typeface="Source Serif 4" pitchFamily="18" charset="-122"/>
                <a:cs typeface="Source Serif 4" pitchFamily="18" charset="-120"/>
              </a:rPr>
              <a:t>A comprehensive </a:t>
            </a:r>
            <a:r>
              <a:rPr lang="en-US" sz="6000" b="1" i="0" dirty="0">
                <a:solidFill>
                  <a:srgbClr val="F65789"/>
                </a:solidFill>
                <a:latin typeface="Source Serif 4" pitchFamily="18" charset="0"/>
                <a:ea typeface="Source Serif 4" pitchFamily="18" charset="-122"/>
                <a:cs typeface="Source Serif 4" pitchFamily="18" charset="-120"/>
              </a:rPr>
              <a:t>learning solution</a:t>
            </a:r>
            <a:endParaRPr lang="en-US" sz="6000" dirty="0"/>
          </a:p>
        </p:txBody>
      </p:sp>
      <p:pic>
        <p:nvPicPr>
          <p:cNvPr id="4" name="Image 0" descr="Open eLMS logo">    </p:cNvPr>
          <p:cNvPicPr>
            <a:picLocks noChangeAspect="1"/>
          </p:cNvPicPr>
          <p:nvPr/>
        </p:nvPicPr>
        <p:blipFill>
          <a:blip r:embed="rId1"/>
          <a:srcRect l="-21" r="-21" t="0" b="0"/>
          <a:stretch/>
        </p:blipFill>
        <p:spPr>
          <a:xfrm>
            <a:off x="9931400" y="6121400"/>
            <a:ext cx="1447800" cy="381000"/>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C2295C"/>
                </a:solidFill>
                <a:latin typeface="Source Sans 3" pitchFamily="34" charset="0"/>
                <a:ea typeface="Source Sans 3" pitchFamily="34" charset="-122"/>
                <a:cs typeface="Source Sans 3" pitchFamily="34" charset="-120"/>
              </a:rPr>
              <a:t>CURRENT RELEASE · 2026</a:t>
            </a:r>
            <a:endParaRPr lang="en-US" sz="1200" dirty="0"/>
          </a:p>
        </p:txBody>
      </p:sp>
      <p:sp>
        <p:nvSpPr>
          <p:cNvPr id="3" name="Text 1"/>
          <p:cNvSpPr/>
          <p:nvPr>
            <p:ph type="title"/>
          </p:nvPr>
        </p:nvSpPr>
        <p:spPr>
          <a:xfrm>
            <a:off x="812800" y="1127720"/>
            <a:ext cx="10883392" cy="528241"/>
          </a:xfrm>
          <a:prstGeom prst="rect">
            <a:avLst/>
          </a:prstGeom>
          <a:noFill/>
          <a:ln/>
        </p:spPr>
        <p:txBody>
          <a:bodyPr wrap="square" lIns="0" tIns="0" rIns="0" bIns="0" rtlCol="0" anchor="t">
            <a:normAutofit/>
          </a:bodyPr>
          <a:lstStyle/>
          <a:p>
            <a:pPr algn="l" indent="0" marL="0">
              <a:lnSpc>
                <a:spcPts val="3960"/>
              </a:lnSpc>
              <a:buNone/>
            </a:pPr>
            <a:r>
              <a:rPr lang="en-US" sz="3600" b="1" i="0" dirty="0">
                <a:solidFill>
                  <a:srgbClr val="182025"/>
                </a:solidFill>
                <a:latin typeface="Source Serif 4" pitchFamily="18" charset="0"/>
                <a:ea typeface="Source Serif 4" pitchFamily="18" charset="-122"/>
                <a:cs typeface="Source Serif 4" pitchFamily="18" charset="-120"/>
              </a:rPr>
              <a:t>Open eLMS </a:t>
            </a:r>
            <a:r>
              <a:rPr lang="en-US" sz="3600" b="1" i="0" dirty="0">
                <a:solidFill>
                  <a:srgbClr val="C2295C"/>
                </a:solidFill>
                <a:latin typeface="Source Serif 4" pitchFamily="18" charset="0"/>
                <a:ea typeface="Source Serif 4" pitchFamily="18" charset="-122"/>
                <a:cs typeface="Source Serif 4" pitchFamily="18" charset="-120"/>
              </a:rPr>
              <a:t>Dionysus</a:t>
            </a:r>
            <a:endParaRPr lang="en-US" sz="3600" dirty="0"/>
          </a:p>
        </p:txBody>
      </p:sp>
      <p:sp>
        <p:nvSpPr>
          <p:cNvPr id="4" name="Text 2"/>
          <p:cNvSpPr/>
          <p:nvPr/>
        </p:nvSpPr>
        <p:spPr>
          <a:xfrm>
            <a:off x="812800" y="1935361"/>
            <a:ext cx="5441696" cy="282575"/>
          </a:xfrm>
          <a:prstGeom prst="rect">
            <a:avLst/>
          </a:prstGeom>
          <a:noFill/>
          <a:ln/>
        </p:spPr>
        <p:txBody>
          <a:bodyPr wrap="square" lIns="0" tIns="0" rIns="0" bIns="0" rtlCol="0" anchor="t">
            <a:normAutofit/>
          </a:bodyPr>
          <a:lstStyle/>
          <a:p>
            <a:pPr algn="l" indent="0" marL="0">
              <a:lnSpc>
                <a:spcPts val="2025"/>
              </a:lnSpc>
              <a:buNone/>
            </a:pPr>
            <a:r>
              <a:rPr lang="en-US" sz="1500" dirty="0">
                <a:solidFill>
                  <a:srgbClr val="182025"/>
                </a:solidFill>
                <a:latin typeface="Source Sans 3" pitchFamily="34" charset="0"/>
                <a:ea typeface="Source Sans 3" pitchFamily="34" charset="-122"/>
                <a:cs typeface="Source Sans 3" pitchFamily="34" charset="-120"/>
              </a:rPr>
              <a:t>Skill Scan: map skills and see the gaps</a:t>
            </a:r>
            <a:endParaRPr lang="en-US" sz="1500" dirty="0"/>
          </a:p>
        </p:txBody>
      </p:sp>
      <p:sp>
        <p:nvSpPr>
          <p:cNvPr id="5" name="Text 3"/>
          <p:cNvSpPr/>
          <p:nvPr/>
        </p:nvSpPr>
        <p:spPr>
          <a:xfrm>
            <a:off x="6096000" y="1935361"/>
            <a:ext cx="5441696" cy="282575"/>
          </a:xfrm>
          <a:prstGeom prst="rect">
            <a:avLst/>
          </a:prstGeom>
          <a:noFill/>
          <a:ln/>
        </p:spPr>
        <p:txBody>
          <a:bodyPr wrap="square" lIns="0" tIns="0" rIns="0" bIns="0" rtlCol="0" anchor="t">
            <a:normAutofit/>
          </a:bodyPr>
          <a:lstStyle/>
          <a:p>
            <a:pPr algn="l" indent="0" marL="0">
              <a:lnSpc>
                <a:spcPts val="2025"/>
              </a:lnSpc>
              <a:buNone/>
            </a:pPr>
            <a:r>
              <a:rPr lang="en-US" sz="1500" dirty="0">
                <a:solidFill>
                  <a:srgbClr val="182025"/>
                </a:solidFill>
                <a:latin typeface="Source Sans 3" pitchFamily="34" charset="0"/>
                <a:ea typeface="Source Sans 3" pitchFamily="34" charset="-122"/>
                <a:cs typeface="Source Sans 3" pitchFamily="34" charset="-120"/>
              </a:rPr>
              <a:t>AI chat powered by your own content</a:t>
            </a:r>
            <a:endParaRPr lang="en-US" sz="1500" dirty="0"/>
          </a:p>
        </p:txBody>
      </p:sp>
      <p:sp>
        <p:nvSpPr>
          <p:cNvPr id="6" name="Text 4"/>
          <p:cNvSpPr/>
          <p:nvPr/>
        </p:nvSpPr>
        <p:spPr>
          <a:xfrm>
            <a:off x="812800" y="2192536"/>
            <a:ext cx="5441696" cy="282575"/>
          </a:xfrm>
          <a:prstGeom prst="rect">
            <a:avLst/>
          </a:prstGeom>
          <a:noFill/>
          <a:ln/>
        </p:spPr>
        <p:txBody>
          <a:bodyPr wrap="square" lIns="0" tIns="0" rIns="0" bIns="0" rtlCol="0" anchor="t">
            <a:normAutofit/>
          </a:bodyPr>
          <a:lstStyle/>
          <a:p>
            <a:pPr algn="l" indent="0" marL="0">
              <a:lnSpc>
                <a:spcPts val="2025"/>
              </a:lnSpc>
              <a:buNone/>
            </a:pPr>
            <a:r>
              <a:rPr lang="en-US" sz="1500" dirty="0">
                <a:solidFill>
                  <a:srgbClr val="182025"/>
                </a:solidFill>
                <a:latin typeface="Source Sans 3" pitchFamily="34" charset="0"/>
                <a:ea typeface="Source Sans 3" pitchFamily="34" charset="-122"/>
                <a:cs typeface="Source Sans 3" pitchFamily="34" charset="-120"/>
              </a:rPr>
              <a:t>Skills-based pathways on the ESCO taxonomy</a:t>
            </a:r>
            <a:endParaRPr lang="en-US" sz="1500" dirty="0"/>
          </a:p>
        </p:txBody>
      </p:sp>
      <p:sp>
        <p:nvSpPr>
          <p:cNvPr id="7" name="Text 5"/>
          <p:cNvSpPr/>
          <p:nvPr/>
        </p:nvSpPr>
        <p:spPr>
          <a:xfrm>
            <a:off x="6096000" y="2192536"/>
            <a:ext cx="5441696" cy="282575"/>
          </a:xfrm>
          <a:prstGeom prst="rect">
            <a:avLst/>
          </a:prstGeom>
          <a:noFill/>
          <a:ln/>
        </p:spPr>
        <p:txBody>
          <a:bodyPr wrap="square" lIns="0" tIns="0" rIns="0" bIns="0" rtlCol="0" anchor="t">
            <a:normAutofit/>
          </a:bodyPr>
          <a:lstStyle/>
          <a:p>
            <a:pPr algn="l" indent="0" marL="0">
              <a:lnSpc>
                <a:spcPts val="2025"/>
              </a:lnSpc>
              <a:buNone/>
            </a:pPr>
            <a:r>
              <a:rPr lang="en-US" sz="1500" dirty="0">
                <a:solidFill>
                  <a:srgbClr val="182025"/>
                </a:solidFill>
                <a:latin typeface="Source Sans 3" pitchFamily="34" charset="0"/>
                <a:ea typeface="Source Sans 3" pitchFamily="34" charset="-122"/>
                <a:cs typeface="Source Sans 3" pitchFamily="34" charset="-120"/>
              </a:rPr>
              <a:t>Automation through MCP and the API</a:t>
            </a:r>
            <a:endParaRPr lang="en-US" sz="1500" dirty="0"/>
          </a:p>
        </p:txBody>
      </p:sp>
      <p:sp>
        <p:nvSpPr>
          <p:cNvPr id="8" name="Text 6"/>
          <p:cNvSpPr/>
          <p:nvPr/>
        </p:nvSpPr>
        <p:spPr>
          <a:xfrm>
            <a:off x="812800" y="2449711"/>
            <a:ext cx="5441696" cy="282575"/>
          </a:xfrm>
          <a:prstGeom prst="rect">
            <a:avLst/>
          </a:prstGeom>
          <a:noFill/>
          <a:ln/>
        </p:spPr>
        <p:txBody>
          <a:bodyPr wrap="square" lIns="0" tIns="0" rIns="0" bIns="0" rtlCol="0" anchor="t">
            <a:normAutofit/>
          </a:bodyPr>
          <a:lstStyle/>
          <a:p>
            <a:pPr algn="l" indent="0" marL="0">
              <a:lnSpc>
                <a:spcPts val="2025"/>
              </a:lnSpc>
              <a:buNone/>
            </a:pPr>
            <a:r>
              <a:rPr lang="en-US" sz="1500" dirty="0">
                <a:solidFill>
                  <a:srgbClr val="182025"/>
                </a:solidFill>
                <a:latin typeface="Source Sans 3" pitchFamily="34" charset="0"/>
                <a:ea typeface="Source Sans 3" pitchFamily="34" charset="-122"/>
                <a:cs typeface="Source Sans 3" pitchFamily="34" charset="-120"/>
              </a:rPr>
              <a:t>An AI-generated learner interface, in your brand</a:t>
            </a:r>
            <a:endParaRPr lang="en-US" sz="1500" dirty="0"/>
          </a:p>
        </p:txBody>
      </p:sp>
      <p:sp>
        <p:nvSpPr>
          <p:cNvPr id="9" name="Text 7"/>
          <p:cNvSpPr/>
          <p:nvPr/>
        </p:nvSpPr>
        <p:spPr>
          <a:xfrm>
            <a:off x="6096000" y="2449711"/>
            <a:ext cx="5441696" cy="282575"/>
          </a:xfrm>
          <a:prstGeom prst="rect">
            <a:avLst/>
          </a:prstGeom>
          <a:noFill/>
          <a:ln/>
        </p:spPr>
        <p:txBody>
          <a:bodyPr wrap="square" lIns="0" tIns="0" rIns="0" bIns="0" rtlCol="0" anchor="t">
            <a:normAutofit/>
          </a:bodyPr>
          <a:lstStyle/>
          <a:p>
            <a:pPr algn="l" indent="0" marL="0">
              <a:lnSpc>
                <a:spcPts val="2025"/>
              </a:lnSpc>
              <a:buNone/>
            </a:pPr>
            <a:r>
              <a:rPr lang="en-US" sz="1500" dirty="0">
                <a:solidFill>
                  <a:srgbClr val="182025"/>
                </a:solidFill>
                <a:latin typeface="Source Sans 3" pitchFamily="34" charset="0"/>
                <a:ea typeface="Source Sans 3" pitchFamily="34" charset="-122"/>
                <a:cs typeface="Source Sans 3" pitchFamily="34" charset="-120"/>
              </a:rPr>
              <a:t>Podcast, mind map, game and video exports</a:t>
            </a:r>
            <a:endParaRPr lang="en-US" sz="1500" dirty="0"/>
          </a:p>
        </p:txBody>
      </p:sp>
      <p:sp>
        <p:nvSpPr>
          <p:cNvPr id="10" name="Text 8"/>
          <p:cNvSpPr/>
          <p:nvPr/>
        </p:nvSpPr>
        <p:spPr>
          <a:xfrm>
            <a:off x="812800" y="2706886"/>
            <a:ext cx="5441696" cy="282575"/>
          </a:xfrm>
          <a:prstGeom prst="rect">
            <a:avLst/>
          </a:prstGeom>
          <a:noFill/>
          <a:ln/>
        </p:spPr>
        <p:txBody>
          <a:bodyPr wrap="square" lIns="0" tIns="0" rIns="0" bIns="0" rtlCol="0" anchor="t">
            <a:normAutofit/>
          </a:bodyPr>
          <a:lstStyle/>
          <a:p>
            <a:pPr algn="l" indent="0" marL="0">
              <a:lnSpc>
                <a:spcPts val="2025"/>
              </a:lnSpc>
              <a:buNone/>
            </a:pPr>
            <a:r>
              <a:rPr lang="en-US" sz="1500" dirty="0">
                <a:solidFill>
                  <a:srgbClr val="182025"/>
                </a:solidFill>
                <a:latin typeface="Source Sans 3" pitchFamily="34" charset="0"/>
                <a:ea typeface="Source Sans 3" pitchFamily="34" charset="-122"/>
                <a:cs typeface="Source Sans 3" pitchFamily="34" charset="-120"/>
              </a:rPr>
              <a:t>AI report creation and dashboard builder</a:t>
            </a:r>
            <a:endParaRPr lang="en-US" sz="1500" dirty="0"/>
          </a:p>
        </p:txBody>
      </p:sp>
      <p:sp>
        <p:nvSpPr>
          <p:cNvPr id="11" name="Text 9"/>
          <p:cNvSpPr/>
          <p:nvPr/>
        </p:nvSpPr>
        <p:spPr>
          <a:xfrm>
            <a:off x="6096000" y="2706886"/>
            <a:ext cx="5441696" cy="282575"/>
          </a:xfrm>
          <a:prstGeom prst="rect">
            <a:avLst/>
          </a:prstGeom>
          <a:noFill/>
          <a:ln/>
        </p:spPr>
        <p:txBody>
          <a:bodyPr wrap="square" lIns="0" tIns="0" rIns="0" bIns="0" rtlCol="0" anchor="t">
            <a:normAutofit/>
          </a:bodyPr>
          <a:lstStyle/>
          <a:p>
            <a:pPr algn="l" indent="0" marL="0">
              <a:lnSpc>
                <a:spcPts val="2025"/>
              </a:lnSpc>
              <a:buNone/>
            </a:pPr>
            <a:r>
              <a:rPr lang="en-US" sz="1500" dirty="0">
                <a:solidFill>
                  <a:srgbClr val="182025"/>
                </a:solidFill>
                <a:latin typeface="Source Sans 3" pitchFamily="34" charset="0"/>
                <a:ea typeface="Source Sans 3" pitchFamily="34" charset="-122"/>
                <a:cs typeface="Source Sans 3" pitchFamily="34" charset="-120"/>
              </a:rPr>
              <a:t>Automatic course freshness and fact checks</a:t>
            </a:r>
            <a:endParaRPr lang="en-US" sz="1500" dirty="0"/>
          </a:p>
        </p:txBody>
      </p:sp>
      <p:pic>
        <p:nvPicPr>
          <p:cNvPr id="12" name="Image 0" descr="Open eLMS logo">    </p:cNvPr>
          <p:cNvPicPr>
            <a:picLocks noChangeAspect="1"/>
          </p:cNvPicPr>
          <p:nvPr/>
        </p:nvPicPr>
        <p:blipFill>
          <a:blip r:embed="rId1"/>
          <a:srcRect l="0" r="0" t="-28" b="-28"/>
          <a:stretch/>
        </p:blipFill>
        <p:spPr>
          <a:xfrm>
            <a:off x="812800" y="6184900"/>
            <a:ext cx="1301750" cy="342900"/>
          </a:xfrm>
          <a:prstGeom prst="rect">
            <a:avLst/>
          </a:prstGeom>
        </p:spPr>
      </p:pic>
      <p:sp>
        <p:nvSpPr>
          <p:cNvPr id="13" name="Text 10"/>
          <p:cNvSpPr/>
          <p:nvPr/>
        </p:nvSpPr>
        <p:spPr>
          <a:xfrm>
            <a:off x="8239760" y="6238280"/>
            <a:ext cx="313944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576166"/>
                </a:solidFill>
                <a:latin typeface="Source Sans 3" pitchFamily="34" charset="0"/>
                <a:ea typeface="Source Sans 3" pitchFamily="34" charset="-122"/>
                <a:cs typeface="Source Sans 3" pitchFamily="34" charset="-120"/>
              </a:rPr>
              <a:t>openelms.com</a:t>
            </a:r>
            <a:endParaRPr lang="en-US" sz="12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6F8F9"/>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C2295C"/>
                </a:solidFill>
                <a:latin typeface="Source Sans 3" pitchFamily="34" charset="0"/>
                <a:ea typeface="Source Sans 3" pitchFamily="34" charset="-122"/>
                <a:cs typeface="Source Sans 3" pitchFamily="34" charset="-120"/>
              </a:rPr>
              <a:t>THE PROBLEM</a:t>
            </a:r>
            <a:endParaRPr lang="en-US" sz="1200" dirty="0"/>
          </a:p>
        </p:txBody>
      </p:sp>
      <p:sp>
        <p:nvSpPr>
          <p:cNvPr id="3" name="Text 1"/>
          <p:cNvSpPr/>
          <p:nvPr>
            <p:ph type="title"/>
          </p:nvPr>
        </p:nvSpPr>
        <p:spPr>
          <a:xfrm>
            <a:off x="812800" y="1127720"/>
            <a:ext cx="10883392" cy="528241"/>
          </a:xfrm>
          <a:prstGeom prst="rect">
            <a:avLst/>
          </a:prstGeom>
          <a:noFill/>
          <a:ln/>
        </p:spPr>
        <p:txBody>
          <a:bodyPr wrap="square" lIns="0" tIns="0" rIns="0" bIns="0" rtlCol="0" anchor="t">
            <a:normAutofit/>
          </a:bodyPr>
          <a:lstStyle/>
          <a:p>
            <a:pPr algn="l" indent="0" marL="0">
              <a:lnSpc>
                <a:spcPts val="3960"/>
              </a:lnSpc>
              <a:buNone/>
            </a:pPr>
            <a:r>
              <a:rPr lang="en-US" sz="3600" b="1" i="0" dirty="0">
                <a:solidFill>
                  <a:srgbClr val="182025"/>
                </a:solidFill>
                <a:latin typeface="Source Serif 4" pitchFamily="18" charset="0"/>
                <a:ea typeface="Source Serif 4" pitchFamily="18" charset="-122"/>
                <a:cs typeface="Source Serif 4" pitchFamily="18" charset="-120"/>
              </a:rPr>
              <a:t>Where </a:t>
            </a:r>
            <a:r>
              <a:rPr lang="en-US" sz="3600" b="1" i="0" dirty="0">
                <a:solidFill>
                  <a:srgbClr val="C2295C"/>
                </a:solidFill>
                <a:latin typeface="Source Serif 4" pitchFamily="18" charset="0"/>
                <a:ea typeface="Source Serif 4" pitchFamily="18" charset="-122"/>
                <a:cs typeface="Source Serif 4" pitchFamily="18" charset="-120"/>
              </a:rPr>
              <a:t>traditional LMSs</a:t>
            </a:r>
            <a:r>
              <a:rPr lang="en-US" sz="3600" b="1" i="0" dirty="0">
                <a:solidFill>
                  <a:srgbClr val="182025"/>
                </a:solidFill>
                <a:latin typeface="Source Serif 4" pitchFamily="18" charset="0"/>
                <a:ea typeface="Source Serif 4" pitchFamily="18" charset="-122"/>
                <a:cs typeface="Source Serif 4" pitchFamily="18" charset="-120"/>
              </a:rPr>
              <a:t> fail</a:t>
            </a:r>
            <a:endParaRPr lang="en-US" sz="3600" dirty="0"/>
          </a:p>
        </p:txBody>
      </p:sp>
      <p:sp>
        <p:nvSpPr>
          <p:cNvPr id="4" name="Shape 2"/>
          <p:cNvSpPr/>
          <p:nvPr/>
        </p:nvSpPr>
        <p:spPr>
          <a:xfrm>
            <a:off x="815975" y="1938536"/>
            <a:ext cx="2520950" cy="1520031"/>
          </a:xfrm>
          <a:prstGeom prst="roundRect">
            <a:avLst>
              <a:gd name="adj" fmla="val 4804"/>
            </a:avLst>
          </a:prstGeom>
          <a:solidFill>
            <a:srgbClr val="FFFFFF"/>
          </a:solidFill>
          <a:ln w="6350">
            <a:solidFill>
              <a:srgbClr val="E3E9EB"/>
            </a:solidFill>
            <a:prstDash val="solid"/>
          </a:ln>
        </p:spPr>
      </p:sp>
      <p:pic>
        <p:nvPicPr>
          <p:cNvPr id="5" name="Image 0" descr="Warning">    </p:cNvPr>
          <p:cNvPicPr>
            <a:picLocks noChangeAspect="1"/>
          </p:cNvPicPr>
          <p:nvPr/>
        </p:nvPicPr>
        <p:blipFill>
          <a:blip r:embed="rId1"/>
          <a:srcRect l="0" r="0" t="0" b="0"/>
          <a:stretch/>
        </p:blipFill>
        <p:spPr>
          <a:xfrm>
            <a:off x="1047750" y="2170311"/>
            <a:ext cx="355600" cy="355600"/>
          </a:xfrm>
          <a:prstGeom prst="rect">
            <a:avLst/>
          </a:prstGeom>
        </p:spPr>
      </p:pic>
      <p:sp>
        <p:nvSpPr>
          <p:cNvPr id="6" name="Text 3"/>
          <p:cNvSpPr/>
          <p:nvPr/>
        </p:nvSpPr>
        <p:spPr>
          <a:xfrm>
            <a:off x="1047750" y="2678311"/>
            <a:ext cx="2119122" cy="573881"/>
          </a:xfrm>
          <a:prstGeom prst="rect">
            <a:avLst/>
          </a:prstGeom>
          <a:noFill/>
          <a:ln/>
        </p:spPr>
        <p:txBody>
          <a:bodyPr wrap="square" lIns="0" tIns="0" rIns="0" bIns="0" rtlCol="0" anchor="t">
            <a:normAutofit/>
          </a:bodyPr>
          <a:lstStyle/>
          <a:p>
            <a:pPr algn="l" indent="0" marL="0">
              <a:lnSpc>
                <a:spcPts val="2160"/>
              </a:lnSpc>
              <a:buNone/>
            </a:pPr>
            <a:r>
              <a:rPr lang="en-US" sz="1800" b="1" dirty="0">
                <a:solidFill>
                  <a:srgbClr val="182025"/>
                </a:solidFill>
                <a:latin typeface="Source Serif 4" pitchFamily="18" charset="0"/>
                <a:ea typeface="Source Serif 4" pitchFamily="18" charset="-122"/>
                <a:cs typeface="Source Serif 4" pitchFamily="18" charset="-120"/>
              </a:rPr>
              <a:t>Only manage eLearning</a:t>
            </a:r>
            <a:endParaRPr lang="en-US" sz="1800" dirty="0"/>
          </a:p>
        </p:txBody>
      </p:sp>
      <p:sp>
        <p:nvSpPr>
          <p:cNvPr id="7" name="Shape 4"/>
          <p:cNvSpPr/>
          <p:nvPr/>
        </p:nvSpPr>
        <p:spPr>
          <a:xfrm>
            <a:off x="3495675" y="1938536"/>
            <a:ext cx="2520950" cy="1520031"/>
          </a:xfrm>
          <a:prstGeom prst="roundRect">
            <a:avLst>
              <a:gd name="adj" fmla="val 4804"/>
            </a:avLst>
          </a:prstGeom>
          <a:solidFill>
            <a:srgbClr val="FFFFFF"/>
          </a:solidFill>
          <a:ln w="6350">
            <a:solidFill>
              <a:srgbClr val="E3E9EB"/>
            </a:solidFill>
            <a:prstDash val="solid"/>
          </a:ln>
        </p:spPr>
      </p:sp>
      <p:pic>
        <p:nvPicPr>
          <p:cNvPr id="8" name="Image 1" descr="Book">    </p:cNvPr>
          <p:cNvPicPr>
            <a:picLocks noChangeAspect="1"/>
          </p:cNvPicPr>
          <p:nvPr/>
        </p:nvPicPr>
        <p:blipFill>
          <a:blip r:embed="rId2"/>
          <a:srcRect l="0" r="0" t="0" b="0"/>
          <a:stretch/>
        </p:blipFill>
        <p:spPr>
          <a:xfrm>
            <a:off x="3727450" y="2170311"/>
            <a:ext cx="355600" cy="355600"/>
          </a:xfrm>
          <a:prstGeom prst="rect">
            <a:avLst/>
          </a:prstGeom>
        </p:spPr>
      </p:pic>
      <p:sp>
        <p:nvSpPr>
          <p:cNvPr id="9" name="Text 5"/>
          <p:cNvSpPr/>
          <p:nvPr/>
        </p:nvSpPr>
        <p:spPr>
          <a:xfrm>
            <a:off x="3727450" y="2678311"/>
            <a:ext cx="2119122" cy="299641"/>
          </a:xfrm>
          <a:prstGeom prst="rect">
            <a:avLst/>
          </a:prstGeom>
          <a:noFill/>
          <a:ln/>
        </p:spPr>
        <p:txBody>
          <a:bodyPr wrap="square" lIns="0" tIns="0" rIns="0" bIns="0" rtlCol="0" anchor="t">
            <a:normAutofit/>
          </a:bodyPr>
          <a:lstStyle/>
          <a:p>
            <a:pPr algn="l" indent="0" marL="0">
              <a:lnSpc>
                <a:spcPts val="2160"/>
              </a:lnSpc>
              <a:buNone/>
            </a:pPr>
            <a:r>
              <a:rPr lang="en-US" sz="1800" b="1" dirty="0">
                <a:solidFill>
                  <a:srgbClr val="182025"/>
                </a:solidFill>
                <a:latin typeface="Source Serif 4" pitchFamily="18" charset="0"/>
                <a:ea typeface="Source Serif 4" pitchFamily="18" charset="-122"/>
                <a:cs typeface="Source Serif 4" pitchFamily="18" charset="-120"/>
              </a:rPr>
              <a:t>Generic learning</a:t>
            </a:r>
            <a:endParaRPr lang="en-US" sz="1800" dirty="0"/>
          </a:p>
        </p:txBody>
      </p:sp>
      <p:sp>
        <p:nvSpPr>
          <p:cNvPr id="10" name="Shape 6"/>
          <p:cNvSpPr/>
          <p:nvPr/>
        </p:nvSpPr>
        <p:spPr>
          <a:xfrm>
            <a:off x="6175375" y="1938536"/>
            <a:ext cx="2520950" cy="1520031"/>
          </a:xfrm>
          <a:prstGeom prst="roundRect">
            <a:avLst>
              <a:gd name="adj" fmla="val 4804"/>
            </a:avLst>
          </a:prstGeom>
          <a:solidFill>
            <a:srgbClr val="FFFFFF"/>
          </a:solidFill>
          <a:ln w="6350">
            <a:solidFill>
              <a:srgbClr val="E3E9EB"/>
            </a:solidFill>
            <a:prstDash val="solid"/>
          </a:ln>
        </p:spPr>
      </p:sp>
      <p:pic>
        <p:nvPicPr>
          <p:cNvPr id="11" name="Image 2" descr="Chart">    </p:cNvPr>
          <p:cNvPicPr>
            <a:picLocks noChangeAspect="1"/>
          </p:cNvPicPr>
          <p:nvPr/>
        </p:nvPicPr>
        <p:blipFill>
          <a:blip r:embed="rId3"/>
          <a:srcRect l="0" r="0" t="0" b="0"/>
          <a:stretch/>
        </p:blipFill>
        <p:spPr>
          <a:xfrm>
            <a:off x="6407150" y="2170311"/>
            <a:ext cx="355600" cy="355600"/>
          </a:xfrm>
          <a:prstGeom prst="rect">
            <a:avLst/>
          </a:prstGeom>
        </p:spPr>
      </p:pic>
      <p:sp>
        <p:nvSpPr>
          <p:cNvPr id="12" name="Text 7"/>
          <p:cNvSpPr/>
          <p:nvPr/>
        </p:nvSpPr>
        <p:spPr>
          <a:xfrm>
            <a:off x="6407150" y="2678311"/>
            <a:ext cx="2119122" cy="299641"/>
          </a:xfrm>
          <a:prstGeom prst="rect">
            <a:avLst/>
          </a:prstGeom>
          <a:noFill/>
          <a:ln/>
        </p:spPr>
        <p:txBody>
          <a:bodyPr wrap="square" lIns="0" tIns="0" rIns="0" bIns="0" rtlCol="0" anchor="t">
            <a:normAutofit/>
          </a:bodyPr>
          <a:lstStyle/>
          <a:p>
            <a:pPr algn="l" indent="0" marL="0">
              <a:lnSpc>
                <a:spcPts val="2160"/>
              </a:lnSpc>
              <a:buNone/>
            </a:pPr>
            <a:r>
              <a:rPr lang="en-US" sz="1800" b="1" dirty="0">
                <a:solidFill>
                  <a:srgbClr val="182025"/>
                </a:solidFill>
                <a:latin typeface="Source Serif 4" pitchFamily="18" charset="0"/>
                <a:ea typeface="Source Serif 4" pitchFamily="18" charset="-122"/>
                <a:cs typeface="Source Serif 4" pitchFamily="18" charset="-120"/>
              </a:rPr>
              <a:t>Varying quality</a:t>
            </a:r>
            <a:endParaRPr lang="en-US" sz="1800" dirty="0"/>
          </a:p>
        </p:txBody>
      </p:sp>
      <p:sp>
        <p:nvSpPr>
          <p:cNvPr id="13" name="Shape 8"/>
          <p:cNvSpPr/>
          <p:nvPr/>
        </p:nvSpPr>
        <p:spPr>
          <a:xfrm>
            <a:off x="8855075" y="1938536"/>
            <a:ext cx="2520950" cy="1520031"/>
          </a:xfrm>
          <a:prstGeom prst="roundRect">
            <a:avLst>
              <a:gd name="adj" fmla="val 4804"/>
            </a:avLst>
          </a:prstGeom>
          <a:solidFill>
            <a:srgbClr val="FFFFFF"/>
          </a:solidFill>
          <a:ln w="6350">
            <a:solidFill>
              <a:srgbClr val="E3E9EB"/>
            </a:solidFill>
            <a:prstDash val="solid"/>
          </a:ln>
        </p:spPr>
      </p:sp>
      <p:pic>
        <p:nvPicPr>
          <p:cNvPr id="14" name="Image 3" descr="Settings">    </p:cNvPr>
          <p:cNvPicPr>
            <a:picLocks noChangeAspect="1"/>
          </p:cNvPicPr>
          <p:nvPr/>
        </p:nvPicPr>
        <p:blipFill>
          <a:blip r:embed="rId4"/>
          <a:srcRect l="0" r="0" t="0" b="0"/>
          <a:stretch/>
        </p:blipFill>
        <p:spPr>
          <a:xfrm>
            <a:off x="9086850" y="2170311"/>
            <a:ext cx="355600" cy="355600"/>
          </a:xfrm>
          <a:prstGeom prst="rect">
            <a:avLst/>
          </a:prstGeom>
        </p:spPr>
      </p:pic>
      <p:sp>
        <p:nvSpPr>
          <p:cNvPr id="15" name="Text 9"/>
          <p:cNvSpPr/>
          <p:nvPr/>
        </p:nvSpPr>
        <p:spPr>
          <a:xfrm>
            <a:off x="9086850" y="2678311"/>
            <a:ext cx="2119122" cy="573881"/>
          </a:xfrm>
          <a:prstGeom prst="rect">
            <a:avLst/>
          </a:prstGeom>
          <a:noFill/>
          <a:ln/>
        </p:spPr>
        <p:txBody>
          <a:bodyPr wrap="square" lIns="0" tIns="0" rIns="0" bIns="0" rtlCol="0" anchor="t">
            <a:normAutofit/>
          </a:bodyPr>
          <a:lstStyle/>
          <a:p>
            <a:pPr algn="l" indent="0" marL="0">
              <a:lnSpc>
                <a:spcPts val="2160"/>
              </a:lnSpc>
              <a:buNone/>
            </a:pPr>
            <a:r>
              <a:rPr lang="en-US" sz="1800" b="1" dirty="0">
                <a:solidFill>
                  <a:srgbClr val="182025"/>
                </a:solidFill>
                <a:latin typeface="Source Serif 4" pitchFamily="18" charset="0"/>
                <a:ea typeface="Source Serif 4" pitchFamily="18" charset="-122"/>
                <a:cs typeface="Source Serif 4" pitchFamily="18" charset="-120"/>
              </a:rPr>
              <a:t>Can’t adapt to wider needs</a:t>
            </a:r>
            <a:endParaRPr lang="en-US" sz="1800" dirty="0"/>
          </a:p>
        </p:txBody>
      </p:sp>
      <p:pic>
        <p:nvPicPr>
          <p:cNvPr id="16" name="Image 4" descr="Open eLMS logo">    </p:cNvPr>
          <p:cNvPicPr>
            <a:picLocks noChangeAspect="1"/>
          </p:cNvPicPr>
          <p:nvPr/>
        </p:nvPicPr>
        <p:blipFill>
          <a:blip r:embed="rId5"/>
          <a:srcRect l="0" r="0" t="-28" b="-28"/>
          <a:stretch/>
        </p:blipFill>
        <p:spPr>
          <a:xfrm>
            <a:off x="812800" y="6184900"/>
            <a:ext cx="1301750" cy="342900"/>
          </a:xfrm>
          <a:prstGeom prst="rect">
            <a:avLst/>
          </a:prstGeom>
        </p:spPr>
      </p:pic>
      <p:sp>
        <p:nvSpPr>
          <p:cNvPr id="17" name="Text 10"/>
          <p:cNvSpPr/>
          <p:nvPr/>
        </p:nvSpPr>
        <p:spPr>
          <a:xfrm>
            <a:off x="8239760" y="6238280"/>
            <a:ext cx="313944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576166"/>
                </a:solidFill>
                <a:latin typeface="Source Sans 3" pitchFamily="34" charset="0"/>
                <a:ea typeface="Source Sans 3" pitchFamily="34" charset="-122"/>
                <a:cs typeface="Source Sans 3" pitchFamily="34" charset="-120"/>
              </a:rPr>
              <a:t>openelms.com</a:t>
            </a:r>
            <a:endParaRPr lang="en-US" sz="12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C2295C"/>
                </a:solidFill>
                <a:latin typeface="Source Sans 3" pitchFamily="34" charset="0"/>
                <a:ea typeface="Source Sans 3" pitchFamily="34" charset="-122"/>
                <a:cs typeface="Source Sans 3" pitchFamily="34" charset="-120"/>
              </a:rPr>
              <a:t>THE ANSWER</a:t>
            </a:r>
            <a:endParaRPr lang="en-US" sz="1200" dirty="0"/>
          </a:p>
        </p:txBody>
      </p:sp>
      <p:sp>
        <p:nvSpPr>
          <p:cNvPr id="3" name="Text 1"/>
          <p:cNvSpPr/>
          <p:nvPr>
            <p:ph type="title"/>
          </p:nvPr>
        </p:nvSpPr>
        <p:spPr>
          <a:xfrm>
            <a:off x="812800" y="1127720"/>
            <a:ext cx="10883392" cy="528241"/>
          </a:xfrm>
          <a:prstGeom prst="rect">
            <a:avLst/>
          </a:prstGeom>
          <a:noFill/>
          <a:ln/>
        </p:spPr>
        <p:txBody>
          <a:bodyPr wrap="square" lIns="0" tIns="0" rIns="0" bIns="0" rtlCol="0" anchor="t">
            <a:normAutofit/>
          </a:bodyPr>
          <a:lstStyle/>
          <a:p>
            <a:pPr algn="l" indent="0" marL="0">
              <a:lnSpc>
                <a:spcPts val="3960"/>
              </a:lnSpc>
              <a:buNone/>
            </a:pPr>
            <a:r>
              <a:rPr lang="en-US" sz="3600" b="1" i="0" dirty="0">
                <a:solidFill>
                  <a:srgbClr val="182025"/>
                </a:solidFill>
                <a:latin typeface="Source Serif 4" pitchFamily="18" charset="0"/>
                <a:ea typeface="Source Serif 4" pitchFamily="18" charset="-122"/>
                <a:cs typeface="Source Serif 4" pitchFamily="18" charset="-120"/>
              </a:rPr>
              <a:t>Open eLMS </a:t>
            </a:r>
            <a:r>
              <a:rPr lang="en-US" sz="3600" b="1" i="0" dirty="0">
                <a:solidFill>
                  <a:srgbClr val="C2295C"/>
                </a:solidFill>
                <a:latin typeface="Source Serif 4" pitchFamily="18" charset="0"/>
                <a:ea typeface="Source Serif 4" pitchFamily="18" charset="-122"/>
                <a:cs typeface="Source Serif 4" pitchFamily="18" charset="-120"/>
              </a:rPr>
              <a:t>resolves</a:t>
            </a:r>
            <a:r>
              <a:rPr lang="en-US" sz="3600" b="1" i="0" dirty="0">
                <a:solidFill>
                  <a:srgbClr val="182025"/>
                </a:solidFill>
                <a:latin typeface="Source Serif 4" pitchFamily="18" charset="0"/>
                <a:ea typeface="Source Serif 4" pitchFamily="18" charset="-122"/>
                <a:cs typeface="Source Serif 4" pitchFamily="18" charset="-120"/>
              </a:rPr>
              <a:t> these problems</a:t>
            </a:r>
            <a:endParaRPr lang="en-US" sz="3600" dirty="0"/>
          </a:p>
        </p:txBody>
      </p:sp>
      <p:sp>
        <p:nvSpPr>
          <p:cNvPr id="4" name="Shape 2"/>
          <p:cNvSpPr/>
          <p:nvPr/>
        </p:nvSpPr>
        <p:spPr>
          <a:xfrm>
            <a:off x="812800" y="1935361"/>
            <a:ext cx="2527300" cy="1787922"/>
          </a:xfrm>
          <a:prstGeom prst="roundRect">
            <a:avLst>
              <a:gd name="adj" fmla="val 4262"/>
            </a:avLst>
          </a:prstGeom>
          <a:solidFill>
            <a:srgbClr val="ECF3F4"/>
          </a:solidFill>
          <a:ln/>
        </p:spPr>
      </p:sp>
      <p:pic>
        <p:nvPicPr>
          <p:cNvPr id="5" name="Image 0" descr="CheckCircle">    </p:cNvPr>
          <p:cNvPicPr>
            <a:picLocks noChangeAspect="1"/>
          </p:cNvPicPr>
          <p:nvPr/>
        </p:nvPicPr>
        <p:blipFill>
          <a:blip r:embed="rId1"/>
          <a:srcRect l="0" r="0" t="0" b="0"/>
          <a:stretch/>
        </p:blipFill>
        <p:spPr>
          <a:xfrm>
            <a:off x="1041400" y="2163961"/>
            <a:ext cx="355600" cy="355600"/>
          </a:xfrm>
          <a:prstGeom prst="rect">
            <a:avLst/>
          </a:prstGeom>
        </p:spPr>
      </p:pic>
      <p:sp>
        <p:nvSpPr>
          <p:cNvPr id="6" name="Text 3"/>
          <p:cNvSpPr/>
          <p:nvPr/>
        </p:nvSpPr>
        <p:spPr>
          <a:xfrm>
            <a:off x="1041400" y="2671961"/>
            <a:ext cx="2132203" cy="573881"/>
          </a:xfrm>
          <a:prstGeom prst="rect">
            <a:avLst/>
          </a:prstGeom>
          <a:noFill/>
          <a:ln/>
        </p:spPr>
        <p:txBody>
          <a:bodyPr wrap="square" lIns="0" tIns="0" rIns="0" bIns="0" rtlCol="0" anchor="t">
            <a:normAutofit/>
          </a:bodyPr>
          <a:lstStyle/>
          <a:p>
            <a:pPr algn="l" indent="0" marL="0">
              <a:lnSpc>
                <a:spcPts val="2160"/>
              </a:lnSpc>
              <a:buNone/>
            </a:pPr>
            <a:r>
              <a:rPr lang="en-US" sz="1800" b="1" dirty="0">
                <a:solidFill>
                  <a:srgbClr val="182025"/>
                </a:solidFill>
                <a:latin typeface="Source Serif 4" pitchFamily="18" charset="0"/>
                <a:ea typeface="Source Serif 4" pitchFamily="18" charset="-122"/>
                <a:cs typeface="Source Serif 4" pitchFamily="18" charset="-120"/>
              </a:rPr>
              <a:t>Handles any type of learning</a:t>
            </a:r>
            <a:endParaRPr lang="en-US" sz="1800" dirty="0"/>
          </a:p>
        </p:txBody>
      </p:sp>
      <p:sp>
        <p:nvSpPr>
          <p:cNvPr id="7" name="Shape 4"/>
          <p:cNvSpPr/>
          <p:nvPr/>
        </p:nvSpPr>
        <p:spPr>
          <a:xfrm>
            <a:off x="3492500" y="1935361"/>
            <a:ext cx="2527300" cy="1787922"/>
          </a:xfrm>
          <a:prstGeom prst="roundRect">
            <a:avLst>
              <a:gd name="adj" fmla="val 4262"/>
            </a:avLst>
          </a:prstGeom>
          <a:solidFill>
            <a:srgbClr val="ECF3F4"/>
          </a:solidFill>
          <a:ln/>
        </p:spPr>
      </p:sp>
      <p:pic>
        <p:nvPicPr>
          <p:cNvPr id="8" name="Image 1" descr="CheckCircle">    </p:cNvPr>
          <p:cNvPicPr>
            <a:picLocks noChangeAspect="1"/>
          </p:cNvPicPr>
          <p:nvPr/>
        </p:nvPicPr>
        <p:blipFill>
          <a:blip r:embed="rId2"/>
          <a:srcRect l="0" r="0" t="0" b="0"/>
          <a:stretch/>
        </p:blipFill>
        <p:spPr>
          <a:xfrm>
            <a:off x="3721100" y="2163961"/>
            <a:ext cx="355600" cy="355600"/>
          </a:xfrm>
          <a:prstGeom prst="rect">
            <a:avLst/>
          </a:prstGeom>
        </p:spPr>
      </p:pic>
      <p:sp>
        <p:nvSpPr>
          <p:cNvPr id="9" name="Text 5"/>
          <p:cNvSpPr/>
          <p:nvPr/>
        </p:nvSpPr>
        <p:spPr>
          <a:xfrm>
            <a:off x="3721100" y="2671961"/>
            <a:ext cx="2132203" cy="573881"/>
          </a:xfrm>
          <a:prstGeom prst="rect">
            <a:avLst/>
          </a:prstGeom>
          <a:noFill/>
          <a:ln/>
        </p:spPr>
        <p:txBody>
          <a:bodyPr wrap="square" lIns="0" tIns="0" rIns="0" bIns="0" rtlCol="0" anchor="t">
            <a:normAutofit/>
          </a:bodyPr>
          <a:lstStyle/>
          <a:p>
            <a:pPr algn="l" indent="0" marL="0">
              <a:lnSpc>
                <a:spcPts val="2160"/>
              </a:lnSpc>
              <a:buNone/>
            </a:pPr>
            <a:r>
              <a:rPr lang="en-US" sz="1800" b="1" dirty="0">
                <a:solidFill>
                  <a:srgbClr val="182025"/>
                </a:solidFill>
                <a:latin typeface="Source Serif 4" pitchFamily="18" charset="0"/>
                <a:ea typeface="Source Serif 4" pitchFamily="18" charset="-122"/>
                <a:cs typeface="Source Serif 4" pitchFamily="18" charset="-120"/>
              </a:rPr>
              <a:t>Totally configurable</a:t>
            </a:r>
            <a:endParaRPr lang="en-US" sz="1800" dirty="0"/>
          </a:p>
        </p:txBody>
      </p:sp>
      <p:sp>
        <p:nvSpPr>
          <p:cNvPr id="10" name="Shape 6"/>
          <p:cNvSpPr/>
          <p:nvPr/>
        </p:nvSpPr>
        <p:spPr>
          <a:xfrm>
            <a:off x="6172200" y="1935361"/>
            <a:ext cx="2527300" cy="1787922"/>
          </a:xfrm>
          <a:prstGeom prst="roundRect">
            <a:avLst>
              <a:gd name="adj" fmla="val 4262"/>
            </a:avLst>
          </a:prstGeom>
          <a:solidFill>
            <a:srgbClr val="ECF3F4"/>
          </a:solidFill>
          <a:ln/>
        </p:spPr>
      </p:sp>
      <p:pic>
        <p:nvPicPr>
          <p:cNvPr id="11" name="Image 2" descr="CheckCircle">    </p:cNvPr>
          <p:cNvPicPr>
            <a:picLocks noChangeAspect="1"/>
          </p:cNvPicPr>
          <p:nvPr/>
        </p:nvPicPr>
        <p:blipFill>
          <a:blip r:embed="rId3"/>
          <a:srcRect l="0" r="0" t="0" b="0"/>
          <a:stretch/>
        </p:blipFill>
        <p:spPr>
          <a:xfrm>
            <a:off x="6400800" y="2163961"/>
            <a:ext cx="355600" cy="355600"/>
          </a:xfrm>
          <a:prstGeom prst="rect">
            <a:avLst/>
          </a:prstGeom>
        </p:spPr>
      </p:pic>
      <p:sp>
        <p:nvSpPr>
          <p:cNvPr id="12" name="Text 7"/>
          <p:cNvSpPr/>
          <p:nvPr/>
        </p:nvSpPr>
        <p:spPr>
          <a:xfrm>
            <a:off x="6400800" y="2671961"/>
            <a:ext cx="2132203" cy="573881"/>
          </a:xfrm>
          <a:prstGeom prst="rect">
            <a:avLst/>
          </a:prstGeom>
          <a:noFill/>
          <a:ln/>
        </p:spPr>
        <p:txBody>
          <a:bodyPr wrap="square" lIns="0" tIns="0" rIns="0" bIns="0" rtlCol="0" anchor="t">
            <a:normAutofit/>
          </a:bodyPr>
          <a:lstStyle/>
          <a:p>
            <a:pPr algn="l" indent="0" marL="0">
              <a:lnSpc>
                <a:spcPts val="2160"/>
              </a:lnSpc>
              <a:buNone/>
            </a:pPr>
            <a:r>
              <a:rPr lang="en-US" sz="1800" b="1" dirty="0">
                <a:solidFill>
                  <a:srgbClr val="182025"/>
                </a:solidFill>
                <a:latin typeface="Source Serif 4" pitchFamily="18" charset="0"/>
                <a:ea typeface="Source Serif 4" pitchFamily="18" charset="-122"/>
                <a:cs typeface="Source Serif 4" pitchFamily="18" charset="-120"/>
              </a:rPr>
              <a:t>Creates its own learning</a:t>
            </a:r>
            <a:endParaRPr lang="en-US" sz="1800" dirty="0"/>
          </a:p>
        </p:txBody>
      </p:sp>
      <p:sp>
        <p:nvSpPr>
          <p:cNvPr id="13" name="Shape 8"/>
          <p:cNvSpPr/>
          <p:nvPr/>
        </p:nvSpPr>
        <p:spPr>
          <a:xfrm>
            <a:off x="8851900" y="1935361"/>
            <a:ext cx="2527300" cy="1787922"/>
          </a:xfrm>
          <a:prstGeom prst="roundRect">
            <a:avLst>
              <a:gd name="adj" fmla="val 4262"/>
            </a:avLst>
          </a:prstGeom>
          <a:solidFill>
            <a:srgbClr val="ECF3F4"/>
          </a:solidFill>
          <a:ln/>
        </p:spPr>
      </p:sp>
      <p:pic>
        <p:nvPicPr>
          <p:cNvPr id="14" name="Image 3" descr="CheckCircle">    </p:cNvPr>
          <p:cNvPicPr>
            <a:picLocks noChangeAspect="1"/>
          </p:cNvPicPr>
          <p:nvPr/>
        </p:nvPicPr>
        <p:blipFill>
          <a:blip r:embed="rId4"/>
          <a:srcRect l="0" r="0" t="0" b="0"/>
          <a:stretch/>
        </p:blipFill>
        <p:spPr>
          <a:xfrm>
            <a:off x="9080500" y="2163961"/>
            <a:ext cx="355600" cy="355600"/>
          </a:xfrm>
          <a:prstGeom prst="rect">
            <a:avLst/>
          </a:prstGeom>
        </p:spPr>
      </p:pic>
      <p:sp>
        <p:nvSpPr>
          <p:cNvPr id="15" name="Text 9"/>
          <p:cNvSpPr/>
          <p:nvPr/>
        </p:nvSpPr>
        <p:spPr>
          <a:xfrm>
            <a:off x="9080500" y="2671961"/>
            <a:ext cx="2132203" cy="848122"/>
          </a:xfrm>
          <a:prstGeom prst="rect">
            <a:avLst/>
          </a:prstGeom>
          <a:noFill/>
          <a:ln/>
        </p:spPr>
        <p:txBody>
          <a:bodyPr wrap="square" lIns="0" tIns="0" rIns="0" bIns="0" rtlCol="0" anchor="t">
            <a:normAutofit/>
          </a:bodyPr>
          <a:lstStyle/>
          <a:p>
            <a:pPr algn="l" indent="0" marL="0">
              <a:lnSpc>
                <a:spcPts val="2160"/>
              </a:lnSpc>
              <a:buNone/>
            </a:pPr>
            <a:r>
              <a:rPr lang="en-US" sz="1800" b="1" dirty="0">
                <a:solidFill>
                  <a:srgbClr val="182025"/>
                </a:solidFill>
                <a:latin typeface="Source Serif 4" pitchFamily="18" charset="0"/>
                <a:ea typeface="Source Serif 4" pitchFamily="18" charset="-122"/>
                <a:cs typeface="Source Serif 4" pitchFamily="18" charset="-120"/>
              </a:rPr>
              <a:t>The most complete feature set</a:t>
            </a:r>
            <a:endParaRPr lang="en-US" sz="1800" dirty="0"/>
          </a:p>
        </p:txBody>
      </p:sp>
      <p:pic>
        <p:nvPicPr>
          <p:cNvPr id="16" name="Image 4" descr="Open eLMS logo">    </p:cNvPr>
          <p:cNvPicPr>
            <a:picLocks noChangeAspect="1"/>
          </p:cNvPicPr>
          <p:nvPr/>
        </p:nvPicPr>
        <p:blipFill>
          <a:blip r:embed="rId5"/>
          <a:srcRect l="0" r="0" t="-28" b="-28"/>
          <a:stretch/>
        </p:blipFill>
        <p:spPr>
          <a:xfrm>
            <a:off x="812800" y="6184900"/>
            <a:ext cx="1301750" cy="342900"/>
          </a:xfrm>
          <a:prstGeom prst="rect">
            <a:avLst/>
          </a:prstGeom>
        </p:spPr>
      </p:pic>
      <p:sp>
        <p:nvSpPr>
          <p:cNvPr id="17" name="Text 10"/>
          <p:cNvSpPr/>
          <p:nvPr/>
        </p:nvSpPr>
        <p:spPr>
          <a:xfrm>
            <a:off x="8239760" y="6238280"/>
            <a:ext cx="313944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576166"/>
                </a:solidFill>
                <a:latin typeface="Source Sans 3" pitchFamily="34" charset="0"/>
                <a:ea typeface="Source Sans 3" pitchFamily="34" charset="-122"/>
                <a:cs typeface="Source Sans 3" pitchFamily="34" charset="-120"/>
              </a:rPr>
              <a:t>openelms.com</a:t>
            </a:r>
            <a:endParaRPr lang="en-US" sz="12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102932"/>
        </a:solidFill>
      </p:bgPr>
    </p:bg>
    <p:spTree>
      <p:nvGrpSpPr>
        <p:cNvPr id="1" name=""/>
        <p:cNvGrpSpPr/>
        <p:nvPr/>
      </p:nvGrpSpPr>
      <p:grpSpPr>
        <a:xfrm>
          <a:off x="0" y="0"/>
          <a:ext cx="0" cy="0"/>
          <a:chOff x="0" y="0"/>
          <a:chExt cx="0" cy="0"/>
        </a:xfrm>
      </p:grpSpPr>
      <p:sp>
        <p:nvSpPr>
          <p:cNvPr id="2" name="Text 0"/>
          <p:cNvSpPr/>
          <p:nvPr/>
        </p:nvSpPr>
        <p:spPr>
          <a:xfrm>
            <a:off x="812800" y="238254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F65789"/>
                </a:solidFill>
                <a:latin typeface="Source Sans 3" pitchFamily="34" charset="0"/>
                <a:ea typeface="Source Sans 3" pitchFamily="34" charset="-122"/>
                <a:cs typeface="Source Sans 3" pitchFamily="34" charset="-120"/>
              </a:rPr>
              <a:t>PART FOUR · BREAKING FALSE BELIEFS</a:t>
            </a:r>
            <a:endParaRPr lang="en-US" sz="1200" dirty="0"/>
          </a:p>
        </p:txBody>
      </p:sp>
      <p:sp>
        <p:nvSpPr>
          <p:cNvPr id="3" name="Text 1"/>
          <p:cNvSpPr/>
          <p:nvPr>
            <p:ph type="title"/>
          </p:nvPr>
        </p:nvSpPr>
        <p:spPr>
          <a:xfrm>
            <a:off x="812800" y="2799060"/>
            <a:ext cx="10883392" cy="1701800"/>
          </a:xfrm>
          <a:prstGeom prst="rect">
            <a:avLst/>
          </a:prstGeom>
          <a:noFill/>
          <a:ln/>
        </p:spPr>
        <p:txBody>
          <a:bodyPr wrap="square" lIns="0" tIns="0" rIns="0" bIns="0" rtlCol="0" anchor="t">
            <a:normAutofit/>
          </a:bodyPr>
          <a:lstStyle/>
          <a:p>
            <a:pPr algn="l" indent="0" marL="0">
              <a:lnSpc>
                <a:spcPts val="6600"/>
              </a:lnSpc>
              <a:buNone/>
            </a:pPr>
            <a:r>
              <a:rPr lang="en-US" sz="6000" b="1" i="0" dirty="0">
                <a:solidFill>
                  <a:srgbClr val="FFFFFF"/>
                </a:solidFill>
                <a:latin typeface="Source Serif 4" pitchFamily="18" charset="0"/>
                <a:ea typeface="Source Serif 4" pitchFamily="18" charset="-122"/>
                <a:cs typeface="Source Serif 4" pitchFamily="18" charset="-120"/>
              </a:rPr>
              <a:t>Reasons not to move, and </a:t>
            </a:r>
            <a:r>
              <a:rPr lang="en-US" sz="6000" b="1" i="0" dirty="0">
                <a:solidFill>
                  <a:srgbClr val="F65789"/>
                </a:solidFill>
                <a:latin typeface="Source Serif 4" pitchFamily="18" charset="0"/>
                <a:ea typeface="Source Serif 4" pitchFamily="18" charset="-122"/>
                <a:cs typeface="Source Serif 4" pitchFamily="18" charset="-120"/>
              </a:rPr>
              <a:t>the truth</a:t>
            </a:r>
            <a:endParaRPr lang="en-US" sz="6000" dirty="0"/>
          </a:p>
        </p:txBody>
      </p:sp>
      <p:pic>
        <p:nvPicPr>
          <p:cNvPr id="4" name="Image 0" descr="Open eLMS logo">    </p:cNvPr>
          <p:cNvPicPr>
            <a:picLocks noChangeAspect="1"/>
          </p:cNvPicPr>
          <p:nvPr/>
        </p:nvPicPr>
        <p:blipFill>
          <a:blip r:embed="rId1"/>
          <a:srcRect l="-21" r="-21" t="0" b="0"/>
          <a:stretch/>
        </p:blipFill>
        <p:spPr>
          <a:xfrm>
            <a:off x="9931400" y="6121400"/>
            <a:ext cx="1447800" cy="381000"/>
          </a:xfrm>
          <a:prstGeom prst="rect">
            <a:avLst/>
          </a:prstGeo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C2295C"/>
                </a:solidFill>
                <a:latin typeface="Source Sans 3" pitchFamily="34" charset="0"/>
                <a:ea typeface="Source Sans 3" pitchFamily="34" charset="-122"/>
                <a:cs typeface="Source Sans 3" pitchFamily="34" charset="-120"/>
              </a:rPr>
              <a:t>MYTH 1 OF 7</a:t>
            </a:r>
            <a:endParaRPr lang="en-US" sz="1200" dirty="0"/>
          </a:p>
        </p:txBody>
      </p:sp>
      <p:sp>
        <p:nvSpPr>
          <p:cNvPr id="3" name="Text 1"/>
          <p:cNvSpPr/>
          <p:nvPr>
            <p:ph type="title"/>
          </p:nvPr>
        </p:nvSpPr>
        <p:spPr>
          <a:xfrm>
            <a:off x="812800" y="1127720"/>
            <a:ext cx="10883392" cy="528241"/>
          </a:xfrm>
          <a:prstGeom prst="rect">
            <a:avLst/>
          </a:prstGeom>
          <a:noFill/>
          <a:ln/>
        </p:spPr>
        <p:txBody>
          <a:bodyPr wrap="square" lIns="0" tIns="0" rIns="0" bIns="0" rtlCol="0" anchor="t">
            <a:normAutofit/>
          </a:bodyPr>
          <a:lstStyle/>
          <a:p>
            <a:pPr algn="l" indent="0" marL="0">
              <a:lnSpc>
                <a:spcPts val="3960"/>
              </a:lnSpc>
              <a:buNone/>
            </a:pPr>
            <a:r>
              <a:rPr lang="en-US" sz="3600" b="1" i="0" dirty="0">
                <a:solidFill>
                  <a:srgbClr val="182025"/>
                </a:solidFill>
                <a:latin typeface="Source Serif 4" pitchFamily="18" charset="0"/>
                <a:ea typeface="Source Serif 4" pitchFamily="18" charset="-122"/>
                <a:cs typeface="Source Serif 4" pitchFamily="18" charset="-120"/>
              </a:rPr>
              <a:t>“We need a traditional </a:t>
            </a:r>
            <a:r>
              <a:rPr lang="en-US" sz="3600" b="1" i="0" dirty="0">
                <a:solidFill>
                  <a:srgbClr val="C2295C"/>
                </a:solidFill>
                <a:latin typeface="Source Serif 4" pitchFamily="18" charset="0"/>
                <a:ea typeface="Source Serif 4" pitchFamily="18" charset="-122"/>
                <a:cs typeface="Source Serif 4" pitchFamily="18" charset="-120"/>
              </a:rPr>
              <a:t>enterprise</a:t>
            </a:r>
            <a:r>
              <a:rPr lang="en-US" sz="3600" b="1" i="0" dirty="0">
                <a:solidFill>
                  <a:srgbClr val="182025"/>
                </a:solidFill>
                <a:latin typeface="Source Serif 4" pitchFamily="18" charset="0"/>
                <a:ea typeface="Source Serif 4" pitchFamily="18" charset="-122"/>
                <a:cs typeface="Source Serif 4" pitchFamily="18" charset="-120"/>
              </a:rPr>
              <a:t> system.”</a:t>
            </a:r>
            <a:endParaRPr lang="en-US" sz="3600" dirty="0"/>
          </a:p>
        </p:txBody>
      </p:sp>
      <p:sp>
        <p:nvSpPr>
          <p:cNvPr id="4" name="Shape 2"/>
          <p:cNvSpPr/>
          <p:nvPr/>
        </p:nvSpPr>
        <p:spPr>
          <a:xfrm>
            <a:off x="812800" y="1935361"/>
            <a:ext cx="10566400" cy="1625402"/>
          </a:xfrm>
          <a:prstGeom prst="roundRect">
            <a:avLst>
              <a:gd name="adj" fmla="val 4688"/>
            </a:avLst>
          </a:prstGeom>
          <a:solidFill>
            <a:srgbClr val="ECF3F4"/>
          </a:solidFill>
          <a:ln/>
        </p:spPr>
      </p:sp>
      <p:pic>
        <p:nvPicPr>
          <p:cNvPr id="5" name="Image 0" descr="CheckCircle">    </p:cNvPr>
          <p:cNvPicPr>
            <a:picLocks noChangeAspect="1"/>
          </p:cNvPicPr>
          <p:nvPr/>
        </p:nvPicPr>
        <p:blipFill>
          <a:blip r:embed="rId1"/>
          <a:srcRect l="0" r="0" t="0" b="0"/>
          <a:stretch/>
        </p:blipFill>
        <p:spPr>
          <a:xfrm>
            <a:off x="1117600" y="2519462"/>
            <a:ext cx="457200" cy="457200"/>
          </a:xfrm>
          <a:prstGeom prst="rect">
            <a:avLst/>
          </a:prstGeom>
        </p:spPr>
      </p:pic>
      <p:sp>
        <p:nvSpPr>
          <p:cNvPr id="6" name="Text 3"/>
          <p:cNvSpPr/>
          <p:nvPr/>
        </p:nvSpPr>
        <p:spPr>
          <a:xfrm>
            <a:off x="1828800" y="2240161"/>
            <a:ext cx="9522968"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356E52"/>
                </a:solidFill>
                <a:latin typeface="Source Sans 3" pitchFamily="34" charset="0"/>
                <a:ea typeface="Source Sans 3" pitchFamily="34" charset="-122"/>
                <a:cs typeface="Source Sans 3" pitchFamily="34" charset="-120"/>
              </a:rPr>
              <a:t>THE TRUTH</a:t>
            </a:r>
            <a:endParaRPr lang="en-US" sz="1200" dirty="0"/>
          </a:p>
        </p:txBody>
      </p:sp>
      <p:sp>
        <p:nvSpPr>
          <p:cNvPr id="7" name="Text 4"/>
          <p:cNvSpPr/>
          <p:nvPr/>
        </p:nvSpPr>
        <p:spPr>
          <a:xfrm>
            <a:off x="1828800" y="2529681"/>
            <a:ext cx="9522968" cy="751681"/>
          </a:xfrm>
          <a:prstGeom prst="rect">
            <a:avLst/>
          </a:prstGeom>
          <a:noFill/>
          <a:ln/>
        </p:spPr>
        <p:txBody>
          <a:bodyPr wrap="square" lIns="0" tIns="0" rIns="0" bIns="0" rtlCol="0" anchor="t">
            <a:normAutofit/>
          </a:bodyPr>
          <a:lstStyle/>
          <a:p>
            <a:pPr algn="l" indent="0" marL="0">
              <a:lnSpc>
                <a:spcPts val="2860"/>
              </a:lnSpc>
              <a:buNone/>
            </a:pPr>
            <a:r>
              <a:rPr lang="en-US" sz="2200" b="1" dirty="0">
                <a:solidFill>
                  <a:srgbClr val="182025"/>
                </a:solidFill>
                <a:latin typeface="Source Serif 4" pitchFamily="18" charset="0"/>
                <a:ea typeface="Source Serif 4" pitchFamily="18" charset="-122"/>
                <a:cs typeface="Source Serif 4" pitchFamily="18" charset="-120"/>
              </a:rPr>
              <a:t>Modern SaaS solutions are totally scalable, and secure by certification.</a:t>
            </a:r>
            <a:endParaRPr lang="en-US" sz="2200" dirty="0"/>
          </a:p>
        </p:txBody>
      </p:sp>
      <p:pic>
        <p:nvPicPr>
          <p:cNvPr id="8" name="Image 1" descr="Open eLMS logo">    </p:cNvPr>
          <p:cNvPicPr>
            <a:picLocks noChangeAspect="1"/>
          </p:cNvPicPr>
          <p:nvPr/>
        </p:nvPicPr>
        <p:blipFill>
          <a:blip r:embed="rId2"/>
          <a:srcRect l="0" r="0" t="-28" b="-28"/>
          <a:stretch/>
        </p:blipFill>
        <p:spPr>
          <a:xfrm>
            <a:off x="812800" y="6184900"/>
            <a:ext cx="1301750" cy="342900"/>
          </a:xfrm>
          <a:prstGeom prst="rect">
            <a:avLst/>
          </a:prstGeom>
        </p:spPr>
      </p:pic>
      <p:sp>
        <p:nvSpPr>
          <p:cNvPr id="9" name="Text 5"/>
          <p:cNvSpPr/>
          <p:nvPr/>
        </p:nvSpPr>
        <p:spPr>
          <a:xfrm>
            <a:off x="8239760" y="6238280"/>
            <a:ext cx="313944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576166"/>
                </a:solidFill>
                <a:latin typeface="Source Sans 3" pitchFamily="34" charset="0"/>
                <a:ea typeface="Source Sans 3" pitchFamily="34" charset="-122"/>
                <a:cs typeface="Source Sans 3" pitchFamily="34" charset="-120"/>
              </a:rPr>
              <a:t>openelms.com</a:t>
            </a:r>
            <a:endParaRPr lang="en-US" sz="12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C2295C"/>
                </a:solidFill>
                <a:latin typeface="Source Sans 3" pitchFamily="34" charset="0"/>
                <a:ea typeface="Source Sans 3" pitchFamily="34" charset="-122"/>
                <a:cs typeface="Source Sans 3" pitchFamily="34" charset="-120"/>
              </a:rPr>
              <a:t>MYTH 2 OF 7</a:t>
            </a:r>
            <a:endParaRPr lang="en-US" sz="1200" dirty="0"/>
          </a:p>
        </p:txBody>
      </p:sp>
      <p:sp>
        <p:nvSpPr>
          <p:cNvPr id="3" name="Text 1"/>
          <p:cNvSpPr/>
          <p:nvPr>
            <p:ph type="title"/>
          </p:nvPr>
        </p:nvSpPr>
        <p:spPr>
          <a:xfrm>
            <a:off x="812800" y="1127720"/>
            <a:ext cx="10883392" cy="528241"/>
          </a:xfrm>
          <a:prstGeom prst="rect">
            <a:avLst/>
          </a:prstGeom>
          <a:noFill/>
          <a:ln/>
        </p:spPr>
        <p:txBody>
          <a:bodyPr wrap="square" lIns="0" tIns="0" rIns="0" bIns="0" rtlCol="0" anchor="t">
            <a:normAutofit/>
          </a:bodyPr>
          <a:lstStyle/>
          <a:p>
            <a:pPr algn="l" indent="0" marL="0">
              <a:lnSpc>
                <a:spcPts val="3960"/>
              </a:lnSpc>
              <a:buNone/>
            </a:pPr>
            <a:r>
              <a:rPr lang="en-US" sz="3600" b="1" i="0" dirty="0">
                <a:solidFill>
                  <a:srgbClr val="182025"/>
                </a:solidFill>
                <a:latin typeface="Source Serif 4" pitchFamily="18" charset="0"/>
                <a:ea typeface="Source Serif 4" pitchFamily="18" charset="-122"/>
                <a:cs typeface="Source Serif 4" pitchFamily="18" charset="-120"/>
              </a:rPr>
              <a:t>“Nobody gets fired for </a:t>
            </a:r>
            <a:r>
              <a:rPr lang="en-US" sz="3600" b="1" i="0" dirty="0">
                <a:solidFill>
                  <a:srgbClr val="C2295C"/>
                </a:solidFill>
                <a:latin typeface="Source Serif 4" pitchFamily="18" charset="0"/>
                <a:ea typeface="Source Serif 4" pitchFamily="18" charset="-122"/>
                <a:cs typeface="Source Serif 4" pitchFamily="18" charset="-120"/>
              </a:rPr>
              <a:t>buying IBM</a:t>
            </a:r>
            <a:r>
              <a:rPr lang="en-US" sz="3600" b="1" i="0" dirty="0">
                <a:solidFill>
                  <a:srgbClr val="182025"/>
                </a:solidFill>
                <a:latin typeface="Source Serif 4" pitchFamily="18" charset="0"/>
                <a:ea typeface="Source Serif 4" pitchFamily="18" charset="-122"/>
                <a:cs typeface="Source Serif 4" pitchFamily="18" charset="-120"/>
              </a:rPr>
              <a:t>.”</a:t>
            </a:r>
            <a:endParaRPr lang="en-US" sz="3600" dirty="0"/>
          </a:p>
        </p:txBody>
      </p:sp>
      <p:sp>
        <p:nvSpPr>
          <p:cNvPr id="4" name="Shape 2"/>
          <p:cNvSpPr/>
          <p:nvPr/>
        </p:nvSpPr>
        <p:spPr>
          <a:xfrm>
            <a:off x="812800" y="1935361"/>
            <a:ext cx="10566400" cy="1625402"/>
          </a:xfrm>
          <a:prstGeom prst="roundRect">
            <a:avLst>
              <a:gd name="adj" fmla="val 4688"/>
            </a:avLst>
          </a:prstGeom>
          <a:solidFill>
            <a:srgbClr val="ECF3F4"/>
          </a:solidFill>
          <a:ln/>
        </p:spPr>
      </p:sp>
      <p:pic>
        <p:nvPicPr>
          <p:cNvPr id="5" name="Image 0" descr="CheckCircle">    </p:cNvPr>
          <p:cNvPicPr>
            <a:picLocks noChangeAspect="1"/>
          </p:cNvPicPr>
          <p:nvPr/>
        </p:nvPicPr>
        <p:blipFill>
          <a:blip r:embed="rId1"/>
          <a:srcRect l="0" r="0" t="0" b="0"/>
          <a:stretch/>
        </p:blipFill>
        <p:spPr>
          <a:xfrm>
            <a:off x="1117600" y="2519462"/>
            <a:ext cx="457200" cy="457200"/>
          </a:xfrm>
          <a:prstGeom prst="rect">
            <a:avLst/>
          </a:prstGeom>
        </p:spPr>
      </p:pic>
      <p:sp>
        <p:nvSpPr>
          <p:cNvPr id="6" name="Text 3"/>
          <p:cNvSpPr/>
          <p:nvPr/>
        </p:nvSpPr>
        <p:spPr>
          <a:xfrm>
            <a:off x="1828800" y="2240161"/>
            <a:ext cx="9522968"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356E52"/>
                </a:solidFill>
                <a:latin typeface="Source Sans 3" pitchFamily="34" charset="0"/>
                <a:ea typeface="Source Sans 3" pitchFamily="34" charset="-122"/>
                <a:cs typeface="Source Sans 3" pitchFamily="34" charset="-120"/>
              </a:rPr>
              <a:t>THE TRUTH</a:t>
            </a:r>
            <a:endParaRPr lang="en-US" sz="1200" dirty="0"/>
          </a:p>
        </p:txBody>
      </p:sp>
      <p:sp>
        <p:nvSpPr>
          <p:cNvPr id="7" name="Text 4"/>
          <p:cNvSpPr/>
          <p:nvPr/>
        </p:nvSpPr>
        <p:spPr>
          <a:xfrm>
            <a:off x="1828800" y="2529681"/>
            <a:ext cx="9522968" cy="751681"/>
          </a:xfrm>
          <a:prstGeom prst="rect">
            <a:avLst/>
          </a:prstGeom>
          <a:noFill/>
          <a:ln/>
        </p:spPr>
        <p:txBody>
          <a:bodyPr wrap="square" lIns="0" tIns="0" rIns="0" bIns="0" rtlCol="0" anchor="t">
            <a:normAutofit/>
          </a:bodyPr>
          <a:lstStyle/>
          <a:p>
            <a:pPr algn="l" indent="0" marL="0">
              <a:lnSpc>
                <a:spcPts val="2860"/>
              </a:lnSpc>
              <a:buNone/>
            </a:pPr>
            <a:r>
              <a:rPr lang="en-US" sz="2200" b="1" dirty="0">
                <a:solidFill>
                  <a:srgbClr val="182025"/>
                </a:solidFill>
                <a:latin typeface="Source Serif 4" pitchFamily="18" charset="0"/>
                <a:ea typeface="Source Serif 4" pitchFamily="18" charset="-122"/>
                <a:cs typeface="Source Serif 4" pitchFamily="18" charset="-120"/>
              </a:rPr>
              <a:t>New approaches come from established players: 23 years of innovation.</a:t>
            </a:r>
            <a:endParaRPr lang="en-US" sz="2200" dirty="0"/>
          </a:p>
        </p:txBody>
      </p:sp>
      <p:pic>
        <p:nvPicPr>
          <p:cNvPr id="8" name="Image 1" descr="Open eLMS logo">    </p:cNvPr>
          <p:cNvPicPr>
            <a:picLocks noChangeAspect="1"/>
          </p:cNvPicPr>
          <p:nvPr/>
        </p:nvPicPr>
        <p:blipFill>
          <a:blip r:embed="rId2"/>
          <a:srcRect l="0" r="0" t="-28" b="-28"/>
          <a:stretch/>
        </p:blipFill>
        <p:spPr>
          <a:xfrm>
            <a:off x="812800" y="6184900"/>
            <a:ext cx="1301750" cy="342900"/>
          </a:xfrm>
          <a:prstGeom prst="rect">
            <a:avLst/>
          </a:prstGeom>
        </p:spPr>
      </p:pic>
      <p:sp>
        <p:nvSpPr>
          <p:cNvPr id="9" name="Text 5"/>
          <p:cNvSpPr/>
          <p:nvPr/>
        </p:nvSpPr>
        <p:spPr>
          <a:xfrm>
            <a:off x="8239760" y="6238280"/>
            <a:ext cx="313944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576166"/>
                </a:solidFill>
                <a:latin typeface="Source Sans 3" pitchFamily="34" charset="0"/>
                <a:ea typeface="Source Sans 3" pitchFamily="34" charset="-122"/>
                <a:cs typeface="Source Sans 3" pitchFamily="34" charset="-120"/>
              </a:rPr>
              <a:t>openelms.com</a:t>
            </a:r>
            <a:endParaRPr lang="en-US" sz="12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C2295C"/>
                </a:solidFill>
                <a:latin typeface="Source Sans 3" pitchFamily="34" charset="0"/>
                <a:ea typeface="Source Sans 3" pitchFamily="34" charset="-122"/>
                <a:cs typeface="Source Sans 3" pitchFamily="34" charset="-120"/>
              </a:rPr>
              <a:t>MYTH 3 OF 7</a:t>
            </a:r>
            <a:endParaRPr lang="en-US" sz="1200" dirty="0"/>
          </a:p>
        </p:txBody>
      </p:sp>
      <p:sp>
        <p:nvSpPr>
          <p:cNvPr id="3" name="Text 1"/>
          <p:cNvSpPr/>
          <p:nvPr>
            <p:ph type="title"/>
          </p:nvPr>
        </p:nvSpPr>
        <p:spPr>
          <a:xfrm>
            <a:off x="812800" y="1127720"/>
            <a:ext cx="10883392" cy="528241"/>
          </a:xfrm>
          <a:prstGeom prst="rect">
            <a:avLst/>
          </a:prstGeom>
          <a:noFill/>
          <a:ln/>
        </p:spPr>
        <p:txBody>
          <a:bodyPr wrap="square" lIns="0" tIns="0" rIns="0" bIns="0" rtlCol="0" anchor="t">
            <a:normAutofit/>
          </a:bodyPr>
          <a:lstStyle/>
          <a:p>
            <a:pPr algn="l" indent="0" marL="0">
              <a:lnSpc>
                <a:spcPts val="3960"/>
              </a:lnSpc>
              <a:buNone/>
            </a:pPr>
            <a:r>
              <a:rPr lang="en-US" sz="3600" b="1" i="0" dirty="0">
                <a:solidFill>
                  <a:srgbClr val="182025"/>
                </a:solidFill>
                <a:latin typeface="Source Serif 4" pitchFamily="18" charset="0"/>
                <a:ea typeface="Source Serif 4" pitchFamily="18" charset="-122"/>
                <a:cs typeface="Source Serif 4" pitchFamily="18" charset="-120"/>
              </a:rPr>
              <a:t>“I don’t </a:t>
            </a:r>
            <a:r>
              <a:rPr lang="en-US" sz="3600" b="1" i="0" dirty="0">
                <a:solidFill>
                  <a:srgbClr val="C2295C"/>
                </a:solidFill>
                <a:latin typeface="Source Serif 4" pitchFamily="18" charset="0"/>
                <a:ea typeface="Source Serif 4" pitchFamily="18" charset="-122"/>
                <a:cs typeface="Source Serif 4" pitchFamily="18" charset="-120"/>
              </a:rPr>
              <a:t>trust</a:t>
            </a:r>
            <a:r>
              <a:rPr lang="en-US" sz="3600" b="1" i="0" dirty="0">
                <a:solidFill>
                  <a:srgbClr val="182025"/>
                </a:solidFill>
                <a:latin typeface="Source Serif 4" pitchFamily="18" charset="0"/>
                <a:ea typeface="Source Serif 4" pitchFamily="18" charset="-122"/>
                <a:cs typeface="Source Serif 4" pitchFamily="18" charset="-120"/>
              </a:rPr>
              <a:t> AI-generated courses.”</a:t>
            </a:r>
            <a:endParaRPr lang="en-US" sz="3600" dirty="0"/>
          </a:p>
        </p:txBody>
      </p:sp>
      <p:sp>
        <p:nvSpPr>
          <p:cNvPr id="4" name="Shape 2"/>
          <p:cNvSpPr/>
          <p:nvPr/>
        </p:nvSpPr>
        <p:spPr>
          <a:xfrm>
            <a:off x="812800" y="1935361"/>
            <a:ext cx="10566400" cy="1625402"/>
          </a:xfrm>
          <a:prstGeom prst="roundRect">
            <a:avLst>
              <a:gd name="adj" fmla="val 4688"/>
            </a:avLst>
          </a:prstGeom>
          <a:solidFill>
            <a:srgbClr val="ECF3F4"/>
          </a:solidFill>
          <a:ln/>
        </p:spPr>
      </p:sp>
      <p:pic>
        <p:nvPicPr>
          <p:cNvPr id="5" name="Image 0" descr="CheckCircle">    </p:cNvPr>
          <p:cNvPicPr>
            <a:picLocks noChangeAspect="1"/>
          </p:cNvPicPr>
          <p:nvPr/>
        </p:nvPicPr>
        <p:blipFill>
          <a:blip r:embed="rId1"/>
          <a:srcRect l="0" r="0" t="0" b="0"/>
          <a:stretch/>
        </p:blipFill>
        <p:spPr>
          <a:xfrm>
            <a:off x="1117600" y="2519462"/>
            <a:ext cx="457200" cy="457200"/>
          </a:xfrm>
          <a:prstGeom prst="rect">
            <a:avLst/>
          </a:prstGeom>
        </p:spPr>
      </p:pic>
      <p:sp>
        <p:nvSpPr>
          <p:cNvPr id="6" name="Text 3"/>
          <p:cNvSpPr/>
          <p:nvPr/>
        </p:nvSpPr>
        <p:spPr>
          <a:xfrm>
            <a:off x="1828800" y="2240161"/>
            <a:ext cx="9522968"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356E52"/>
                </a:solidFill>
                <a:latin typeface="Source Sans 3" pitchFamily="34" charset="0"/>
                <a:ea typeface="Source Sans 3" pitchFamily="34" charset="-122"/>
                <a:cs typeface="Source Sans 3" pitchFamily="34" charset="-120"/>
              </a:rPr>
              <a:t>THE TRUTH</a:t>
            </a:r>
            <a:endParaRPr lang="en-US" sz="1200" dirty="0"/>
          </a:p>
        </p:txBody>
      </p:sp>
      <p:sp>
        <p:nvSpPr>
          <p:cNvPr id="7" name="Text 4"/>
          <p:cNvSpPr/>
          <p:nvPr/>
        </p:nvSpPr>
        <p:spPr>
          <a:xfrm>
            <a:off x="1828800" y="2529681"/>
            <a:ext cx="9522968" cy="751681"/>
          </a:xfrm>
          <a:prstGeom prst="rect">
            <a:avLst/>
          </a:prstGeom>
          <a:noFill/>
          <a:ln/>
        </p:spPr>
        <p:txBody>
          <a:bodyPr wrap="square" lIns="0" tIns="0" rIns="0" bIns="0" rtlCol="0" anchor="t">
            <a:normAutofit/>
          </a:bodyPr>
          <a:lstStyle/>
          <a:p>
            <a:pPr algn="l" indent="0" marL="0">
              <a:lnSpc>
                <a:spcPts val="2860"/>
              </a:lnSpc>
              <a:buNone/>
            </a:pPr>
            <a:r>
              <a:rPr lang="en-US" sz="2200" b="1" dirty="0">
                <a:solidFill>
                  <a:srgbClr val="182025"/>
                </a:solidFill>
                <a:latin typeface="Source Serif 4" pitchFamily="18" charset="0"/>
                <a:ea typeface="Source Serif 4" pitchFamily="18" charset="-122"/>
                <a:cs typeface="Source Serif 4" pitchFamily="18" charset="-120"/>
              </a:rPr>
              <a:t>AI works alongside human expertise, with full editorial control. Try it: you’ll be surprised.</a:t>
            </a:r>
            <a:endParaRPr lang="en-US" sz="2200" dirty="0"/>
          </a:p>
        </p:txBody>
      </p:sp>
      <p:pic>
        <p:nvPicPr>
          <p:cNvPr id="8" name="Image 1" descr="Open eLMS logo">    </p:cNvPr>
          <p:cNvPicPr>
            <a:picLocks noChangeAspect="1"/>
          </p:cNvPicPr>
          <p:nvPr/>
        </p:nvPicPr>
        <p:blipFill>
          <a:blip r:embed="rId2"/>
          <a:srcRect l="0" r="0" t="-28" b="-28"/>
          <a:stretch/>
        </p:blipFill>
        <p:spPr>
          <a:xfrm>
            <a:off x="812800" y="6184900"/>
            <a:ext cx="1301750" cy="342900"/>
          </a:xfrm>
          <a:prstGeom prst="rect">
            <a:avLst/>
          </a:prstGeom>
        </p:spPr>
      </p:pic>
      <p:sp>
        <p:nvSpPr>
          <p:cNvPr id="9" name="Text 5"/>
          <p:cNvSpPr/>
          <p:nvPr/>
        </p:nvSpPr>
        <p:spPr>
          <a:xfrm>
            <a:off x="8239760" y="6238280"/>
            <a:ext cx="313944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576166"/>
                </a:solidFill>
                <a:latin typeface="Source Sans 3" pitchFamily="34" charset="0"/>
                <a:ea typeface="Source Sans 3" pitchFamily="34" charset="-122"/>
                <a:cs typeface="Source Sans 3" pitchFamily="34" charset="-120"/>
              </a:rPr>
              <a:t>openelms.com</a:t>
            </a:r>
            <a:endParaRPr lang="en-US" sz="120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C2295C"/>
                </a:solidFill>
                <a:latin typeface="Source Sans 3" pitchFamily="34" charset="0"/>
                <a:ea typeface="Source Sans 3" pitchFamily="34" charset="-122"/>
                <a:cs typeface="Source Sans 3" pitchFamily="34" charset="-120"/>
              </a:rPr>
              <a:t>MYTH 4 OF 7</a:t>
            </a:r>
            <a:endParaRPr lang="en-US" sz="1200" dirty="0"/>
          </a:p>
        </p:txBody>
      </p:sp>
      <p:sp>
        <p:nvSpPr>
          <p:cNvPr id="3" name="Text 1"/>
          <p:cNvSpPr/>
          <p:nvPr>
            <p:ph type="title"/>
          </p:nvPr>
        </p:nvSpPr>
        <p:spPr>
          <a:xfrm>
            <a:off x="812800" y="1127720"/>
            <a:ext cx="10883392" cy="528241"/>
          </a:xfrm>
          <a:prstGeom prst="rect">
            <a:avLst/>
          </a:prstGeom>
          <a:noFill/>
          <a:ln/>
        </p:spPr>
        <p:txBody>
          <a:bodyPr wrap="square" lIns="0" tIns="0" rIns="0" bIns="0" rtlCol="0" anchor="t">
            <a:normAutofit/>
          </a:bodyPr>
          <a:lstStyle/>
          <a:p>
            <a:pPr algn="l" indent="0" marL="0">
              <a:lnSpc>
                <a:spcPts val="3960"/>
              </a:lnSpc>
              <a:buNone/>
            </a:pPr>
            <a:r>
              <a:rPr lang="en-US" sz="3600" b="1" i="0" dirty="0">
                <a:solidFill>
                  <a:srgbClr val="182025"/>
                </a:solidFill>
                <a:latin typeface="Source Serif 4" pitchFamily="18" charset="0"/>
                <a:ea typeface="Source Serif 4" pitchFamily="18" charset="-122"/>
                <a:cs typeface="Source Serif 4" pitchFamily="18" charset="-120"/>
              </a:rPr>
              <a:t>“We’ll get our LMS from our </a:t>
            </a:r>
            <a:r>
              <a:rPr lang="en-US" sz="3600" b="1" i="0" dirty="0">
                <a:solidFill>
                  <a:srgbClr val="C2295C"/>
                </a:solidFill>
                <a:latin typeface="Source Serif 4" pitchFamily="18" charset="0"/>
                <a:ea typeface="Source Serif 4" pitchFamily="18" charset="-122"/>
                <a:cs typeface="Source Serif 4" pitchFamily="18" charset="-120"/>
              </a:rPr>
              <a:t>HR supplier</a:t>
            </a:r>
            <a:r>
              <a:rPr lang="en-US" sz="3600" b="1" i="0" dirty="0">
                <a:solidFill>
                  <a:srgbClr val="182025"/>
                </a:solidFill>
                <a:latin typeface="Source Serif 4" pitchFamily="18" charset="0"/>
                <a:ea typeface="Source Serif 4" pitchFamily="18" charset="-122"/>
                <a:cs typeface="Source Serif 4" pitchFamily="18" charset="-120"/>
              </a:rPr>
              <a:t>.”</a:t>
            </a:r>
            <a:endParaRPr lang="en-US" sz="3600" dirty="0"/>
          </a:p>
        </p:txBody>
      </p:sp>
      <p:sp>
        <p:nvSpPr>
          <p:cNvPr id="4" name="Shape 2"/>
          <p:cNvSpPr/>
          <p:nvPr/>
        </p:nvSpPr>
        <p:spPr>
          <a:xfrm>
            <a:off x="812800" y="1935361"/>
            <a:ext cx="10566400" cy="1625402"/>
          </a:xfrm>
          <a:prstGeom prst="roundRect">
            <a:avLst>
              <a:gd name="adj" fmla="val 4688"/>
            </a:avLst>
          </a:prstGeom>
          <a:solidFill>
            <a:srgbClr val="ECF3F4"/>
          </a:solidFill>
          <a:ln/>
        </p:spPr>
      </p:sp>
      <p:pic>
        <p:nvPicPr>
          <p:cNvPr id="5" name="Image 0" descr="CheckCircle">    </p:cNvPr>
          <p:cNvPicPr>
            <a:picLocks noChangeAspect="1"/>
          </p:cNvPicPr>
          <p:nvPr/>
        </p:nvPicPr>
        <p:blipFill>
          <a:blip r:embed="rId1"/>
          <a:srcRect l="0" r="0" t="0" b="0"/>
          <a:stretch/>
        </p:blipFill>
        <p:spPr>
          <a:xfrm>
            <a:off x="1117600" y="2519462"/>
            <a:ext cx="457200" cy="457200"/>
          </a:xfrm>
          <a:prstGeom prst="rect">
            <a:avLst/>
          </a:prstGeom>
        </p:spPr>
      </p:pic>
      <p:sp>
        <p:nvSpPr>
          <p:cNvPr id="6" name="Text 3"/>
          <p:cNvSpPr/>
          <p:nvPr/>
        </p:nvSpPr>
        <p:spPr>
          <a:xfrm>
            <a:off x="1828800" y="2240161"/>
            <a:ext cx="9522968"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356E52"/>
                </a:solidFill>
                <a:latin typeface="Source Sans 3" pitchFamily="34" charset="0"/>
                <a:ea typeface="Source Sans 3" pitchFamily="34" charset="-122"/>
                <a:cs typeface="Source Sans 3" pitchFamily="34" charset="-120"/>
              </a:rPr>
              <a:t>THE TRUTH</a:t>
            </a:r>
            <a:endParaRPr lang="en-US" sz="1200" dirty="0"/>
          </a:p>
        </p:txBody>
      </p:sp>
      <p:sp>
        <p:nvSpPr>
          <p:cNvPr id="7" name="Text 4"/>
          <p:cNvSpPr/>
          <p:nvPr/>
        </p:nvSpPr>
        <p:spPr>
          <a:xfrm>
            <a:off x="1828800" y="2529681"/>
            <a:ext cx="9522968" cy="751681"/>
          </a:xfrm>
          <a:prstGeom prst="rect">
            <a:avLst/>
          </a:prstGeom>
          <a:noFill/>
          <a:ln/>
        </p:spPr>
        <p:txBody>
          <a:bodyPr wrap="square" lIns="0" tIns="0" rIns="0" bIns="0" rtlCol="0" anchor="t">
            <a:normAutofit/>
          </a:bodyPr>
          <a:lstStyle/>
          <a:p>
            <a:pPr algn="l" indent="0" marL="0">
              <a:lnSpc>
                <a:spcPts val="2860"/>
              </a:lnSpc>
              <a:buNone/>
            </a:pPr>
            <a:r>
              <a:rPr lang="en-US" sz="2200" b="1" dirty="0">
                <a:solidFill>
                  <a:srgbClr val="182025"/>
                </a:solidFill>
                <a:latin typeface="Source Serif 4" pitchFamily="18" charset="0"/>
                <a:ea typeface="Source Serif 4" pitchFamily="18" charset="-122"/>
                <a:cs typeface="Source Serif 4" pitchFamily="18" charset="-120"/>
              </a:rPr>
              <a:t>Open eLMS integrates seamlessly with Workday, SAP and other third-party systems.</a:t>
            </a:r>
            <a:endParaRPr lang="en-US" sz="2200" dirty="0"/>
          </a:p>
        </p:txBody>
      </p:sp>
      <p:pic>
        <p:nvPicPr>
          <p:cNvPr id="8" name="Image 1" descr="Open eLMS logo">    </p:cNvPr>
          <p:cNvPicPr>
            <a:picLocks noChangeAspect="1"/>
          </p:cNvPicPr>
          <p:nvPr/>
        </p:nvPicPr>
        <p:blipFill>
          <a:blip r:embed="rId2"/>
          <a:srcRect l="0" r="0" t="-28" b="-28"/>
          <a:stretch/>
        </p:blipFill>
        <p:spPr>
          <a:xfrm>
            <a:off x="812800" y="6184900"/>
            <a:ext cx="1301750" cy="342900"/>
          </a:xfrm>
          <a:prstGeom prst="rect">
            <a:avLst/>
          </a:prstGeom>
        </p:spPr>
      </p:pic>
      <p:sp>
        <p:nvSpPr>
          <p:cNvPr id="9" name="Text 5"/>
          <p:cNvSpPr/>
          <p:nvPr/>
        </p:nvSpPr>
        <p:spPr>
          <a:xfrm>
            <a:off x="8239760" y="6238280"/>
            <a:ext cx="313944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576166"/>
                </a:solidFill>
                <a:latin typeface="Source Sans 3" pitchFamily="34" charset="0"/>
                <a:ea typeface="Source Sans 3" pitchFamily="34" charset="-122"/>
                <a:cs typeface="Source Sans 3" pitchFamily="34" charset="-120"/>
              </a:rPr>
              <a:t>openelms.com</a:t>
            </a:r>
            <a:endParaRPr lang="en-US" sz="120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C2295C"/>
                </a:solidFill>
                <a:latin typeface="Source Sans 3" pitchFamily="34" charset="0"/>
                <a:ea typeface="Source Sans 3" pitchFamily="34" charset="-122"/>
                <a:cs typeface="Source Sans 3" pitchFamily="34" charset="-120"/>
              </a:rPr>
              <a:t>MYTH 5 OF 7</a:t>
            </a:r>
            <a:endParaRPr lang="en-US" sz="1200" dirty="0"/>
          </a:p>
        </p:txBody>
      </p:sp>
      <p:sp>
        <p:nvSpPr>
          <p:cNvPr id="3" name="Text 1"/>
          <p:cNvSpPr/>
          <p:nvPr>
            <p:ph type="title"/>
          </p:nvPr>
        </p:nvSpPr>
        <p:spPr>
          <a:xfrm>
            <a:off x="812800" y="1127720"/>
            <a:ext cx="10883392" cy="528241"/>
          </a:xfrm>
          <a:prstGeom prst="rect">
            <a:avLst/>
          </a:prstGeom>
          <a:noFill/>
          <a:ln/>
        </p:spPr>
        <p:txBody>
          <a:bodyPr wrap="square" lIns="0" tIns="0" rIns="0" bIns="0" rtlCol="0" anchor="t">
            <a:normAutofit/>
          </a:bodyPr>
          <a:lstStyle/>
          <a:p>
            <a:pPr algn="l" indent="0" marL="0">
              <a:lnSpc>
                <a:spcPts val="3960"/>
              </a:lnSpc>
              <a:buNone/>
            </a:pPr>
            <a:r>
              <a:rPr lang="en-US" sz="3600" b="1" i="0" dirty="0">
                <a:solidFill>
                  <a:srgbClr val="182025"/>
                </a:solidFill>
                <a:latin typeface="Source Serif 4" pitchFamily="18" charset="0"/>
                <a:ea typeface="Source Serif 4" pitchFamily="18" charset="-122"/>
                <a:cs typeface="Source Serif 4" pitchFamily="18" charset="-120"/>
              </a:rPr>
              <a:t>“My existing software will </a:t>
            </a:r>
            <a:r>
              <a:rPr lang="en-US" sz="3600" b="1" i="0" dirty="0">
                <a:solidFill>
                  <a:srgbClr val="C2295C"/>
                </a:solidFill>
                <a:latin typeface="Source Serif 4" pitchFamily="18" charset="0"/>
                <a:ea typeface="Source Serif 4" pitchFamily="18" charset="-122"/>
                <a:cs typeface="Source Serif 4" pitchFamily="18" charset="-120"/>
              </a:rPr>
              <a:t>do this soon</a:t>
            </a:r>
            <a:r>
              <a:rPr lang="en-US" sz="3600" b="1" i="0" dirty="0">
                <a:solidFill>
                  <a:srgbClr val="182025"/>
                </a:solidFill>
                <a:latin typeface="Source Serif 4" pitchFamily="18" charset="0"/>
                <a:ea typeface="Source Serif 4" pitchFamily="18" charset="-122"/>
                <a:cs typeface="Source Serif 4" pitchFamily="18" charset="-120"/>
              </a:rPr>
              <a:t>.”</a:t>
            </a:r>
            <a:endParaRPr lang="en-US" sz="3600" dirty="0"/>
          </a:p>
        </p:txBody>
      </p:sp>
      <p:sp>
        <p:nvSpPr>
          <p:cNvPr id="4" name="Shape 2"/>
          <p:cNvSpPr/>
          <p:nvPr/>
        </p:nvSpPr>
        <p:spPr>
          <a:xfrm>
            <a:off x="812800" y="1935361"/>
            <a:ext cx="10566400" cy="1625402"/>
          </a:xfrm>
          <a:prstGeom prst="roundRect">
            <a:avLst>
              <a:gd name="adj" fmla="val 4688"/>
            </a:avLst>
          </a:prstGeom>
          <a:solidFill>
            <a:srgbClr val="ECF3F4"/>
          </a:solidFill>
          <a:ln/>
        </p:spPr>
      </p:sp>
      <p:pic>
        <p:nvPicPr>
          <p:cNvPr id="5" name="Image 0" descr="CheckCircle">    </p:cNvPr>
          <p:cNvPicPr>
            <a:picLocks noChangeAspect="1"/>
          </p:cNvPicPr>
          <p:nvPr/>
        </p:nvPicPr>
        <p:blipFill>
          <a:blip r:embed="rId1"/>
          <a:srcRect l="0" r="0" t="0" b="0"/>
          <a:stretch/>
        </p:blipFill>
        <p:spPr>
          <a:xfrm>
            <a:off x="1117600" y="2519462"/>
            <a:ext cx="457200" cy="457200"/>
          </a:xfrm>
          <a:prstGeom prst="rect">
            <a:avLst/>
          </a:prstGeom>
        </p:spPr>
      </p:pic>
      <p:sp>
        <p:nvSpPr>
          <p:cNvPr id="6" name="Text 3"/>
          <p:cNvSpPr/>
          <p:nvPr/>
        </p:nvSpPr>
        <p:spPr>
          <a:xfrm>
            <a:off x="1828800" y="2240161"/>
            <a:ext cx="9522968"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356E52"/>
                </a:solidFill>
                <a:latin typeface="Source Sans 3" pitchFamily="34" charset="0"/>
                <a:ea typeface="Source Sans 3" pitchFamily="34" charset="-122"/>
                <a:cs typeface="Source Sans 3" pitchFamily="34" charset="-120"/>
              </a:rPr>
              <a:t>THE TRUTH</a:t>
            </a:r>
            <a:endParaRPr lang="en-US" sz="1200" dirty="0"/>
          </a:p>
        </p:txBody>
      </p:sp>
      <p:sp>
        <p:nvSpPr>
          <p:cNvPr id="7" name="Text 4"/>
          <p:cNvSpPr/>
          <p:nvPr/>
        </p:nvSpPr>
        <p:spPr>
          <a:xfrm>
            <a:off x="1828800" y="2529681"/>
            <a:ext cx="9522968" cy="751681"/>
          </a:xfrm>
          <a:prstGeom prst="rect">
            <a:avLst/>
          </a:prstGeom>
          <a:noFill/>
          <a:ln/>
        </p:spPr>
        <p:txBody>
          <a:bodyPr wrap="square" lIns="0" tIns="0" rIns="0" bIns="0" rtlCol="0" anchor="t">
            <a:normAutofit/>
          </a:bodyPr>
          <a:lstStyle/>
          <a:p>
            <a:pPr algn="l" indent="0" marL="0">
              <a:lnSpc>
                <a:spcPts val="2860"/>
              </a:lnSpc>
              <a:buNone/>
            </a:pPr>
            <a:r>
              <a:rPr lang="en-US" sz="2200" b="1" dirty="0">
                <a:solidFill>
                  <a:srgbClr val="182025"/>
                </a:solidFill>
                <a:latin typeface="Source Serif 4" pitchFamily="18" charset="0"/>
                <a:ea typeface="Source Serif 4" pitchFamily="18" charset="-122"/>
                <a:cs typeface="Source Serif 4" pitchFamily="18" charset="-120"/>
              </a:rPr>
              <a:t>Open eLMS has a history of delivering innovation five years ahead of the market.</a:t>
            </a:r>
            <a:endParaRPr lang="en-US" sz="2200" dirty="0"/>
          </a:p>
        </p:txBody>
      </p:sp>
      <p:pic>
        <p:nvPicPr>
          <p:cNvPr id="8" name="Image 1" descr="Open eLMS logo">    </p:cNvPr>
          <p:cNvPicPr>
            <a:picLocks noChangeAspect="1"/>
          </p:cNvPicPr>
          <p:nvPr/>
        </p:nvPicPr>
        <p:blipFill>
          <a:blip r:embed="rId2"/>
          <a:srcRect l="0" r="0" t="-28" b="-28"/>
          <a:stretch/>
        </p:blipFill>
        <p:spPr>
          <a:xfrm>
            <a:off x="812800" y="6184900"/>
            <a:ext cx="1301750" cy="342900"/>
          </a:xfrm>
          <a:prstGeom prst="rect">
            <a:avLst/>
          </a:prstGeom>
        </p:spPr>
      </p:pic>
      <p:sp>
        <p:nvSpPr>
          <p:cNvPr id="9" name="Text 5"/>
          <p:cNvSpPr/>
          <p:nvPr/>
        </p:nvSpPr>
        <p:spPr>
          <a:xfrm>
            <a:off x="8239760" y="6238280"/>
            <a:ext cx="313944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576166"/>
                </a:solidFill>
                <a:latin typeface="Source Sans 3" pitchFamily="34" charset="0"/>
                <a:ea typeface="Source Sans 3" pitchFamily="34" charset="-122"/>
                <a:cs typeface="Source Sans 3" pitchFamily="34" charset="-120"/>
              </a:rPr>
              <a:t>openelms.com</a:t>
            </a:r>
            <a:endParaRPr lang="en-US" sz="120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C2295C"/>
                </a:solidFill>
                <a:latin typeface="Source Sans 3" pitchFamily="34" charset="0"/>
                <a:ea typeface="Source Sans 3" pitchFamily="34" charset="-122"/>
                <a:cs typeface="Source Sans 3" pitchFamily="34" charset="-120"/>
              </a:rPr>
              <a:t>MYTH 6 OF 7</a:t>
            </a:r>
            <a:endParaRPr lang="en-US" sz="1200" dirty="0"/>
          </a:p>
        </p:txBody>
      </p:sp>
      <p:sp>
        <p:nvSpPr>
          <p:cNvPr id="3" name="Text 1"/>
          <p:cNvSpPr/>
          <p:nvPr>
            <p:ph type="title"/>
          </p:nvPr>
        </p:nvSpPr>
        <p:spPr>
          <a:xfrm>
            <a:off x="812800" y="1127720"/>
            <a:ext cx="10883392" cy="528241"/>
          </a:xfrm>
          <a:prstGeom prst="rect">
            <a:avLst/>
          </a:prstGeom>
          <a:noFill/>
          <a:ln/>
        </p:spPr>
        <p:txBody>
          <a:bodyPr wrap="square" lIns="0" tIns="0" rIns="0" bIns="0" rtlCol="0" anchor="t">
            <a:normAutofit/>
          </a:bodyPr>
          <a:lstStyle/>
          <a:p>
            <a:pPr algn="l" indent="0" marL="0">
              <a:lnSpc>
                <a:spcPts val="3960"/>
              </a:lnSpc>
              <a:buNone/>
            </a:pPr>
            <a:r>
              <a:rPr lang="en-US" sz="3600" b="1" i="0" dirty="0">
                <a:solidFill>
                  <a:srgbClr val="182025"/>
                </a:solidFill>
                <a:latin typeface="Source Serif 4" pitchFamily="18" charset="0"/>
                <a:ea typeface="Source Serif 4" pitchFamily="18" charset="-122"/>
                <a:cs typeface="Source Serif 4" pitchFamily="18" charset="-120"/>
              </a:rPr>
              <a:t>“Moving from our LMS will be </a:t>
            </a:r>
            <a:r>
              <a:rPr lang="en-US" sz="3600" b="1" i="0" dirty="0">
                <a:solidFill>
                  <a:srgbClr val="C2295C"/>
                </a:solidFill>
                <a:latin typeface="Source Serif 4" pitchFamily="18" charset="0"/>
                <a:ea typeface="Source Serif 4" pitchFamily="18" charset="-122"/>
                <a:cs typeface="Source Serif 4" pitchFamily="18" charset="-120"/>
              </a:rPr>
              <a:t>too difficult</a:t>
            </a:r>
            <a:r>
              <a:rPr lang="en-US" sz="3600" b="1" i="0" dirty="0">
                <a:solidFill>
                  <a:srgbClr val="182025"/>
                </a:solidFill>
                <a:latin typeface="Source Serif 4" pitchFamily="18" charset="0"/>
                <a:ea typeface="Source Serif 4" pitchFamily="18" charset="-122"/>
                <a:cs typeface="Source Serif 4" pitchFamily="18" charset="-120"/>
              </a:rPr>
              <a:t>.”</a:t>
            </a:r>
            <a:endParaRPr lang="en-US" sz="3600" dirty="0"/>
          </a:p>
        </p:txBody>
      </p:sp>
      <p:sp>
        <p:nvSpPr>
          <p:cNvPr id="4" name="Shape 2"/>
          <p:cNvSpPr/>
          <p:nvPr/>
        </p:nvSpPr>
        <p:spPr>
          <a:xfrm>
            <a:off x="812800" y="1935361"/>
            <a:ext cx="10566400" cy="1625402"/>
          </a:xfrm>
          <a:prstGeom prst="roundRect">
            <a:avLst>
              <a:gd name="adj" fmla="val 4688"/>
            </a:avLst>
          </a:prstGeom>
          <a:solidFill>
            <a:srgbClr val="ECF3F4"/>
          </a:solidFill>
          <a:ln/>
        </p:spPr>
      </p:sp>
      <p:pic>
        <p:nvPicPr>
          <p:cNvPr id="5" name="Image 0" descr="CheckCircle">    </p:cNvPr>
          <p:cNvPicPr>
            <a:picLocks noChangeAspect="1"/>
          </p:cNvPicPr>
          <p:nvPr/>
        </p:nvPicPr>
        <p:blipFill>
          <a:blip r:embed="rId1"/>
          <a:srcRect l="0" r="0" t="0" b="0"/>
          <a:stretch/>
        </p:blipFill>
        <p:spPr>
          <a:xfrm>
            <a:off x="1117600" y="2519462"/>
            <a:ext cx="457200" cy="457200"/>
          </a:xfrm>
          <a:prstGeom prst="rect">
            <a:avLst/>
          </a:prstGeom>
        </p:spPr>
      </p:pic>
      <p:sp>
        <p:nvSpPr>
          <p:cNvPr id="6" name="Text 3"/>
          <p:cNvSpPr/>
          <p:nvPr/>
        </p:nvSpPr>
        <p:spPr>
          <a:xfrm>
            <a:off x="1828800" y="2240161"/>
            <a:ext cx="9522968"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356E52"/>
                </a:solidFill>
                <a:latin typeface="Source Sans 3" pitchFamily="34" charset="0"/>
                <a:ea typeface="Source Sans 3" pitchFamily="34" charset="-122"/>
                <a:cs typeface="Source Sans 3" pitchFamily="34" charset="-120"/>
              </a:rPr>
              <a:t>THE TRUTH</a:t>
            </a:r>
            <a:endParaRPr lang="en-US" sz="1200" dirty="0"/>
          </a:p>
        </p:txBody>
      </p:sp>
      <p:sp>
        <p:nvSpPr>
          <p:cNvPr id="7" name="Text 4"/>
          <p:cNvSpPr/>
          <p:nvPr/>
        </p:nvSpPr>
        <p:spPr>
          <a:xfrm>
            <a:off x="1828800" y="2529681"/>
            <a:ext cx="9522968" cy="751681"/>
          </a:xfrm>
          <a:prstGeom prst="rect">
            <a:avLst/>
          </a:prstGeom>
          <a:noFill/>
          <a:ln/>
        </p:spPr>
        <p:txBody>
          <a:bodyPr wrap="square" lIns="0" tIns="0" rIns="0" bIns="0" rtlCol="0" anchor="t">
            <a:normAutofit/>
          </a:bodyPr>
          <a:lstStyle/>
          <a:p>
            <a:pPr algn="l" indent="0" marL="0">
              <a:lnSpc>
                <a:spcPts val="2860"/>
              </a:lnSpc>
              <a:buNone/>
            </a:pPr>
            <a:r>
              <a:rPr lang="en-US" sz="2200" b="1" dirty="0">
                <a:solidFill>
                  <a:srgbClr val="182025"/>
                </a:solidFill>
                <a:latin typeface="Source Serif 4" pitchFamily="18" charset="0"/>
                <a:ea typeface="Source Serif 4" pitchFamily="18" charset="-122"/>
                <a:cs typeface="Source Serif 4" pitchFamily="18" charset="-120"/>
              </a:rPr>
              <a:t>We migrate all your data, history, HR records and learning, using pre-built queries.</a:t>
            </a:r>
            <a:endParaRPr lang="en-US" sz="2200" dirty="0"/>
          </a:p>
        </p:txBody>
      </p:sp>
      <p:pic>
        <p:nvPicPr>
          <p:cNvPr id="8" name="Image 1" descr="Open eLMS logo">    </p:cNvPr>
          <p:cNvPicPr>
            <a:picLocks noChangeAspect="1"/>
          </p:cNvPicPr>
          <p:nvPr/>
        </p:nvPicPr>
        <p:blipFill>
          <a:blip r:embed="rId2"/>
          <a:srcRect l="0" r="0" t="-28" b="-28"/>
          <a:stretch/>
        </p:blipFill>
        <p:spPr>
          <a:xfrm>
            <a:off x="812800" y="6184900"/>
            <a:ext cx="1301750" cy="342900"/>
          </a:xfrm>
          <a:prstGeom prst="rect">
            <a:avLst/>
          </a:prstGeom>
        </p:spPr>
      </p:pic>
      <p:sp>
        <p:nvSpPr>
          <p:cNvPr id="9" name="Text 5"/>
          <p:cNvSpPr/>
          <p:nvPr/>
        </p:nvSpPr>
        <p:spPr>
          <a:xfrm>
            <a:off x="8239760" y="6238280"/>
            <a:ext cx="313944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576166"/>
                </a:solidFill>
                <a:latin typeface="Source Sans 3" pitchFamily="34" charset="0"/>
                <a:ea typeface="Source Sans 3" pitchFamily="34" charset="-122"/>
                <a:cs typeface="Source Sans 3" pitchFamily="34" charset="-120"/>
              </a:rPr>
              <a:t>openelms.com</a:t>
            </a:r>
            <a:endParaRPr lang="en-US" sz="120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C2295C"/>
                </a:solidFill>
                <a:latin typeface="Source Sans 3" pitchFamily="34" charset="0"/>
                <a:ea typeface="Source Sans 3" pitchFamily="34" charset="-122"/>
                <a:cs typeface="Source Sans 3" pitchFamily="34" charset="-120"/>
              </a:rPr>
              <a:t>MYTH 7 OF 7</a:t>
            </a:r>
            <a:endParaRPr lang="en-US" sz="1200" dirty="0"/>
          </a:p>
        </p:txBody>
      </p:sp>
      <p:sp>
        <p:nvSpPr>
          <p:cNvPr id="3" name="Text 1"/>
          <p:cNvSpPr/>
          <p:nvPr>
            <p:ph type="title"/>
          </p:nvPr>
        </p:nvSpPr>
        <p:spPr>
          <a:xfrm>
            <a:off x="812800" y="1127720"/>
            <a:ext cx="10883392" cy="528241"/>
          </a:xfrm>
          <a:prstGeom prst="rect">
            <a:avLst/>
          </a:prstGeom>
          <a:noFill/>
          <a:ln/>
        </p:spPr>
        <p:txBody>
          <a:bodyPr wrap="square" lIns="0" tIns="0" rIns="0" bIns="0" rtlCol="0" anchor="t">
            <a:normAutofit/>
          </a:bodyPr>
          <a:lstStyle/>
          <a:p>
            <a:pPr algn="l" indent="0" marL="0">
              <a:lnSpc>
                <a:spcPts val="3960"/>
              </a:lnSpc>
              <a:buNone/>
            </a:pPr>
            <a:r>
              <a:rPr lang="en-US" sz="3600" b="1" i="0" dirty="0">
                <a:solidFill>
                  <a:srgbClr val="182025"/>
                </a:solidFill>
                <a:latin typeface="Source Serif 4" pitchFamily="18" charset="0"/>
                <a:ea typeface="Source Serif 4" pitchFamily="18" charset="-122"/>
                <a:cs typeface="Source Serif 4" pitchFamily="18" charset="-120"/>
              </a:rPr>
              <a:t>“It would be </a:t>
            </a:r>
            <a:r>
              <a:rPr lang="en-US" sz="3600" b="1" i="0" dirty="0">
                <a:solidFill>
                  <a:srgbClr val="C2295C"/>
                </a:solidFill>
                <a:latin typeface="Source Serif 4" pitchFamily="18" charset="0"/>
                <a:ea typeface="Source Serif 4" pitchFamily="18" charset="-122"/>
                <a:cs typeface="Source Serif 4" pitchFamily="18" charset="-120"/>
              </a:rPr>
              <a:t>too costly</a:t>
            </a:r>
            <a:r>
              <a:rPr lang="en-US" sz="3600" b="1" i="0" dirty="0">
                <a:solidFill>
                  <a:srgbClr val="182025"/>
                </a:solidFill>
                <a:latin typeface="Source Serif 4" pitchFamily="18" charset="0"/>
                <a:ea typeface="Source Serif 4" pitchFamily="18" charset="-122"/>
                <a:cs typeface="Source Serif 4" pitchFamily="18" charset="-120"/>
              </a:rPr>
              <a:t>.”</a:t>
            </a:r>
            <a:endParaRPr lang="en-US" sz="3600" dirty="0"/>
          </a:p>
        </p:txBody>
      </p:sp>
      <p:sp>
        <p:nvSpPr>
          <p:cNvPr id="4" name="Shape 2"/>
          <p:cNvSpPr/>
          <p:nvPr/>
        </p:nvSpPr>
        <p:spPr>
          <a:xfrm>
            <a:off x="812800" y="1935361"/>
            <a:ext cx="10566400" cy="1686520"/>
          </a:xfrm>
          <a:prstGeom prst="roundRect">
            <a:avLst>
              <a:gd name="adj" fmla="val 4518"/>
            </a:avLst>
          </a:prstGeom>
          <a:solidFill>
            <a:srgbClr val="ECF3F4"/>
          </a:solidFill>
          <a:ln/>
        </p:spPr>
      </p:sp>
      <p:sp>
        <p:nvSpPr>
          <p:cNvPr id="5" name="Text 3"/>
          <p:cNvSpPr/>
          <p:nvPr/>
        </p:nvSpPr>
        <p:spPr>
          <a:xfrm>
            <a:off x="1117600" y="2240161"/>
            <a:ext cx="2223770" cy="863600"/>
          </a:xfrm>
          <a:prstGeom prst="rect">
            <a:avLst/>
          </a:prstGeom>
          <a:noFill/>
          <a:ln/>
        </p:spPr>
        <p:txBody>
          <a:bodyPr wrap="square" lIns="0" tIns="0" rIns="0" bIns="0" rtlCol="0" anchor="t">
            <a:normAutofit/>
          </a:bodyPr>
          <a:lstStyle/>
          <a:p>
            <a:pPr algn="l" indent="0" marL="0">
              <a:lnSpc>
                <a:spcPts val="6600"/>
              </a:lnSpc>
              <a:buNone/>
            </a:pPr>
            <a:r>
              <a:rPr lang="en-US" sz="6000" b="1" dirty="0">
                <a:solidFill>
                  <a:srgbClr val="C2295C"/>
                </a:solidFill>
                <a:latin typeface="Source Serif 4" pitchFamily="18" charset="0"/>
                <a:ea typeface="Source Serif 4" pitchFamily="18" charset="-122"/>
                <a:cs typeface="Source Serif 4" pitchFamily="18" charset="-120"/>
              </a:rPr>
              <a:t>95%</a:t>
            </a:r>
            <a:endParaRPr lang="en-US" sz="6000" dirty="0"/>
          </a:p>
        </p:txBody>
      </p:sp>
      <p:sp>
        <p:nvSpPr>
          <p:cNvPr id="6" name="Text 4"/>
          <p:cNvSpPr/>
          <p:nvPr/>
        </p:nvSpPr>
        <p:spPr>
          <a:xfrm>
            <a:off x="1117600" y="3103761"/>
            <a:ext cx="222377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576166"/>
                </a:solidFill>
                <a:latin typeface="Source Sans 3" pitchFamily="34" charset="0"/>
                <a:ea typeface="Source Sans 3" pitchFamily="34" charset="-122"/>
                <a:cs typeface="Source Sans 3" pitchFamily="34" charset="-120"/>
              </a:rPr>
              <a:t>of cases</a:t>
            </a:r>
            <a:endParaRPr lang="en-US" sz="1200" dirty="0"/>
          </a:p>
        </p:txBody>
      </p:sp>
      <p:sp>
        <p:nvSpPr>
          <p:cNvPr id="7" name="Text 5"/>
          <p:cNvSpPr/>
          <p:nvPr/>
        </p:nvSpPr>
        <p:spPr>
          <a:xfrm>
            <a:off x="3581400" y="2270720"/>
            <a:ext cx="7717790"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356E52"/>
                </a:solidFill>
                <a:latin typeface="Source Sans 3" pitchFamily="34" charset="0"/>
                <a:ea typeface="Source Sans 3" pitchFamily="34" charset="-122"/>
                <a:cs typeface="Source Sans 3" pitchFamily="34" charset="-120"/>
              </a:rPr>
              <a:t>THE TRUTH</a:t>
            </a:r>
            <a:endParaRPr lang="en-US" sz="1200" dirty="0"/>
          </a:p>
        </p:txBody>
      </p:sp>
      <p:sp>
        <p:nvSpPr>
          <p:cNvPr id="8" name="Text 6"/>
          <p:cNvSpPr/>
          <p:nvPr/>
        </p:nvSpPr>
        <p:spPr>
          <a:xfrm>
            <a:off x="3581400" y="2560241"/>
            <a:ext cx="7717790" cy="751681"/>
          </a:xfrm>
          <a:prstGeom prst="rect">
            <a:avLst/>
          </a:prstGeom>
          <a:noFill/>
          <a:ln/>
        </p:spPr>
        <p:txBody>
          <a:bodyPr wrap="square" lIns="0" tIns="0" rIns="0" bIns="0" rtlCol="0" anchor="t">
            <a:normAutofit/>
          </a:bodyPr>
          <a:lstStyle/>
          <a:p>
            <a:pPr algn="l" indent="0" marL="0">
              <a:lnSpc>
                <a:spcPts val="2860"/>
              </a:lnSpc>
              <a:buNone/>
            </a:pPr>
            <a:r>
              <a:rPr lang="en-US" sz="2200" b="1" dirty="0">
                <a:solidFill>
                  <a:srgbClr val="182025"/>
                </a:solidFill>
                <a:latin typeface="Source Serif 4" pitchFamily="18" charset="0"/>
                <a:ea typeface="Source Serif 4" pitchFamily="18" charset="-122"/>
                <a:cs typeface="Source Serif 4" pitchFamily="18" charset="-120"/>
              </a:rPr>
              <a:t>Open eLMS costs less than traditional enterprise systems, from £10 per user per year.</a:t>
            </a:r>
            <a:endParaRPr lang="en-US" sz="2200" dirty="0"/>
          </a:p>
        </p:txBody>
      </p:sp>
      <p:pic>
        <p:nvPicPr>
          <p:cNvPr id="9" name="Image 0" descr="Open eLMS logo">    </p:cNvPr>
          <p:cNvPicPr>
            <a:picLocks noChangeAspect="1"/>
          </p:cNvPicPr>
          <p:nvPr/>
        </p:nvPicPr>
        <p:blipFill>
          <a:blip r:embed="rId1"/>
          <a:srcRect l="0" r="0" t="-28" b="-28"/>
          <a:stretch/>
        </p:blipFill>
        <p:spPr>
          <a:xfrm>
            <a:off x="812800" y="6184900"/>
            <a:ext cx="1301750" cy="342900"/>
          </a:xfrm>
          <a:prstGeom prst="rect">
            <a:avLst/>
          </a:prstGeom>
        </p:spPr>
      </p:pic>
      <p:sp>
        <p:nvSpPr>
          <p:cNvPr id="10" name="Text 7"/>
          <p:cNvSpPr/>
          <p:nvPr/>
        </p:nvSpPr>
        <p:spPr>
          <a:xfrm>
            <a:off x="8239760" y="6238280"/>
            <a:ext cx="313944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576166"/>
                </a:solidFill>
                <a:latin typeface="Source Sans 3" pitchFamily="34" charset="0"/>
                <a:ea typeface="Source Sans 3" pitchFamily="34" charset="-122"/>
                <a:cs typeface="Source Sans 3" pitchFamily="34" charset="-120"/>
              </a:rPr>
              <a:t>openelms.com</a:t>
            </a:r>
            <a:endParaRPr lang="en-US" sz="120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solidFill>
          <a:srgbClr val="102932"/>
        </a:solidFill>
      </p:bgPr>
    </p:bg>
    <p:spTree>
      <p:nvGrpSpPr>
        <p:cNvPr id="1" name=""/>
        <p:cNvGrpSpPr/>
        <p:nvPr/>
      </p:nvGrpSpPr>
      <p:grpSpPr>
        <a:xfrm>
          <a:off x="0" y="0"/>
          <a:ext cx="0" cy="0"/>
          <a:chOff x="0" y="0"/>
          <a:chExt cx="0" cy="0"/>
        </a:xfrm>
      </p:grpSpPr>
      <p:sp>
        <p:nvSpPr>
          <p:cNvPr id="2" name="Text 0"/>
          <p:cNvSpPr/>
          <p:nvPr/>
        </p:nvSpPr>
        <p:spPr>
          <a:xfrm>
            <a:off x="812800" y="280164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F65789"/>
                </a:solidFill>
                <a:latin typeface="Source Sans 3" pitchFamily="34" charset="0"/>
                <a:ea typeface="Source Sans 3" pitchFamily="34" charset="-122"/>
                <a:cs typeface="Source Sans 3" pitchFamily="34" charset="-120"/>
              </a:rPr>
              <a:t>PART FIVE · THE NEW OPPORTUNITY</a:t>
            </a:r>
            <a:endParaRPr lang="en-US" sz="1200" dirty="0"/>
          </a:p>
        </p:txBody>
      </p:sp>
      <p:sp>
        <p:nvSpPr>
          <p:cNvPr id="3" name="Text 1"/>
          <p:cNvSpPr/>
          <p:nvPr>
            <p:ph type="title"/>
          </p:nvPr>
        </p:nvSpPr>
        <p:spPr>
          <a:xfrm>
            <a:off x="812800" y="3218160"/>
            <a:ext cx="11379200" cy="863600"/>
          </a:xfrm>
          <a:prstGeom prst="rect">
            <a:avLst/>
          </a:prstGeom>
          <a:noFill/>
          <a:ln/>
        </p:spPr>
        <p:txBody>
          <a:bodyPr wrap="square" lIns="0" tIns="0" rIns="0" bIns="0" rtlCol="0" anchor="t">
            <a:normAutofit/>
          </a:bodyPr>
          <a:lstStyle/>
          <a:p>
            <a:pPr algn="l" indent="0" marL="0">
              <a:lnSpc>
                <a:spcPts val="6600"/>
              </a:lnSpc>
              <a:buNone/>
            </a:pPr>
            <a:r>
              <a:rPr lang="en-US" sz="6000" b="1" i="0" dirty="0">
                <a:solidFill>
                  <a:srgbClr val="FFFFFF"/>
                </a:solidFill>
                <a:latin typeface="Source Serif 4" pitchFamily="18" charset="0"/>
                <a:ea typeface="Source Serif 4" pitchFamily="18" charset="-122"/>
                <a:cs typeface="Source Serif 4" pitchFamily="18" charset="-120"/>
              </a:rPr>
              <a:t>Why Open eLMS is </a:t>
            </a:r>
            <a:r>
              <a:rPr lang="en-US" sz="6000" b="1" i="0" dirty="0">
                <a:solidFill>
                  <a:srgbClr val="F65789"/>
                </a:solidFill>
                <a:latin typeface="Source Serif 4" pitchFamily="18" charset="0"/>
                <a:ea typeface="Source Serif 4" pitchFamily="18" charset="-122"/>
                <a:cs typeface="Source Serif 4" pitchFamily="18" charset="-120"/>
              </a:rPr>
              <a:t>different</a:t>
            </a:r>
            <a:endParaRPr lang="en-US" sz="6000" dirty="0"/>
          </a:p>
        </p:txBody>
      </p:sp>
      <p:pic>
        <p:nvPicPr>
          <p:cNvPr id="4" name="Image 0" descr="Open eLMS logo">    </p:cNvPr>
          <p:cNvPicPr>
            <a:picLocks noChangeAspect="1"/>
          </p:cNvPicPr>
          <p:nvPr/>
        </p:nvPicPr>
        <p:blipFill>
          <a:blip r:embed="rId1"/>
          <a:srcRect l="-21" r="-21" t="0" b="0"/>
          <a:stretch/>
        </p:blipFill>
        <p:spPr>
          <a:xfrm>
            <a:off x="9931400" y="6121400"/>
            <a:ext cx="1447800" cy="381000"/>
          </a:xfrm>
          <a:prstGeom prst="rect">
            <a:avLst/>
          </a:prstGeom>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C2295C"/>
                </a:solidFill>
                <a:latin typeface="Source Sans 3" pitchFamily="34" charset="0"/>
                <a:ea typeface="Source Sans 3" pitchFamily="34" charset="-122"/>
                <a:cs typeface="Source Sans 3" pitchFamily="34" charset="-120"/>
              </a:rPr>
              <a:t>WHAT YOU GET</a:t>
            </a:r>
            <a:endParaRPr lang="en-US" sz="1200" dirty="0"/>
          </a:p>
        </p:txBody>
      </p:sp>
      <p:sp>
        <p:nvSpPr>
          <p:cNvPr id="3" name="Text 1"/>
          <p:cNvSpPr/>
          <p:nvPr>
            <p:ph type="title"/>
          </p:nvPr>
        </p:nvSpPr>
        <p:spPr>
          <a:xfrm>
            <a:off x="812800" y="1127720"/>
            <a:ext cx="10883392" cy="528241"/>
          </a:xfrm>
          <a:prstGeom prst="rect">
            <a:avLst/>
          </a:prstGeom>
          <a:noFill/>
          <a:ln/>
        </p:spPr>
        <p:txBody>
          <a:bodyPr wrap="square" lIns="0" tIns="0" rIns="0" bIns="0" rtlCol="0" anchor="t">
            <a:normAutofit/>
          </a:bodyPr>
          <a:lstStyle/>
          <a:p>
            <a:pPr algn="l" indent="0" marL="0">
              <a:lnSpc>
                <a:spcPts val="3960"/>
              </a:lnSpc>
              <a:buNone/>
            </a:pPr>
            <a:r>
              <a:rPr lang="en-US" sz="3600" b="1" i="0" dirty="0">
                <a:solidFill>
                  <a:srgbClr val="182025"/>
                </a:solidFill>
                <a:latin typeface="Source Serif 4" pitchFamily="18" charset="0"/>
                <a:ea typeface="Source Serif 4" pitchFamily="18" charset="-122"/>
                <a:cs typeface="Source Serif 4" pitchFamily="18" charset="-120"/>
              </a:rPr>
              <a:t>Twelve things you get with </a:t>
            </a:r>
            <a:r>
              <a:rPr lang="en-US" sz="3600" b="1" i="0" dirty="0">
                <a:solidFill>
                  <a:srgbClr val="C2295C"/>
                </a:solidFill>
                <a:latin typeface="Source Serif 4" pitchFamily="18" charset="0"/>
                <a:ea typeface="Source Serif 4" pitchFamily="18" charset="-122"/>
                <a:cs typeface="Source Serif 4" pitchFamily="18" charset="-120"/>
              </a:rPr>
              <a:t>Open eLMS</a:t>
            </a:r>
            <a:endParaRPr lang="en-US" sz="3600" dirty="0"/>
          </a:p>
        </p:txBody>
      </p:sp>
      <p:sp>
        <p:nvSpPr>
          <p:cNvPr id="4" name="Text 2"/>
          <p:cNvSpPr/>
          <p:nvPr/>
        </p:nvSpPr>
        <p:spPr>
          <a:xfrm>
            <a:off x="812800" y="1884561"/>
            <a:ext cx="5441696" cy="248245"/>
          </a:xfrm>
          <a:prstGeom prst="rect">
            <a:avLst/>
          </a:prstGeom>
          <a:noFill/>
          <a:ln/>
        </p:spPr>
        <p:txBody>
          <a:bodyPr wrap="square" lIns="0" tIns="0" rIns="0" bIns="0" rtlCol="0" anchor="t">
            <a:normAutofit/>
          </a:bodyPr>
          <a:lstStyle/>
          <a:p>
            <a:pPr algn="l" indent="0" marL="0">
              <a:lnSpc>
                <a:spcPts val="1755"/>
              </a:lnSpc>
              <a:buNone/>
            </a:pPr>
            <a:r>
              <a:rPr lang="en-US" sz="1350" b="1" dirty="0">
                <a:solidFill>
                  <a:srgbClr val="C2295C"/>
                </a:solidFill>
                <a:latin typeface="Source Sans 3" pitchFamily="34" charset="0"/>
                <a:ea typeface="Source Sans 3" pitchFamily="34" charset="-122"/>
                <a:cs typeface="Source Sans 3" pitchFamily="34" charset="-120"/>
              </a:rPr>
              <a:t>01</a:t>
            </a:r>
            <a:r>
              <a:rPr lang="en-US" sz="1350" dirty="0">
                <a:solidFill>
                  <a:srgbClr val="182025"/>
                </a:solidFill>
                <a:latin typeface="Source Sans 3" pitchFamily="34" charset="0"/>
                <a:ea typeface="Source Sans 3" pitchFamily="34" charset="-122"/>
                <a:cs typeface="Source Sans 3" pitchFamily="34" charset="-120"/>
              </a:rPr>
              <a:t> </a:t>
            </a:r>
            <a:r>
              <a:rPr lang="en-US" sz="1350" b="1" dirty="0">
                <a:solidFill>
                  <a:srgbClr val="182025"/>
                </a:solidFill>
                <a:latin typeface="Source Sans 3" pitchFamily="34" charset="0"/>
                <a:ea typeface="Source Sans 3" pitchFamily="34" charset="-122"/>
                <a:cs typeface="Source Sans 3" pitchFamily="34" charset="-120"/>
              </a:rPr>
              <a:t>Personnel management</a:t>
            </a:r>
            <a:r>
              <a:rPr lang="en-US" sz="1350" dirty="0">
                <a:solidFill>
                  <a:srgbClr val="182025"/>
                </a:solidFill>
                <a:latin typeface="Source Sans 3" pitchFamily="34" charset="0"/>
                <a:ea typeface="Source Sans 3" pitchFamily="34" charset="-122"/>
                <a:cs typeface="Source Sans 3" pitchFamily="34" charset="-120"/>
              </a:rPr>
              <a:t>: onboarding, reviews</a:t>
            </a:r>
            <a:endParaRPr lang="en-US" sz="1350" dirty="0"/>
          </a:p>
        </p:txBody>
      </p:sp>
      <p:sp>
        <p:nvSpPr>
          <p:cNvPr id="5" name="Text 3"/>
          <p:cNvSpPr/>
          <p:nvPr/>
        </p:nvSpPr>
        <p:spPr>
          <a:xfrm>
            <a:off x="6096000" y="1884561"/>
            <a:ext cx="5441696" cy="248245"/>
          </a:xfrm>
          <a:prstGeom prst="rect">
            <a:avLst/>
          </a:prstGeom>
          <a:noFill/>
          <a:ln/>
        </p:spPr>
        <p:txBody>
          <a:bodyPr wrap="square" lIns="0" tIns="0" rIns="0" bIns="0" rtlCol="0" anchor="t">
            <a:normAutofit/>
          </a:bodyPr>
          <a:lstStyle/>
          <a:p>
            <a:pPr algn="l" indent="0" marL="0">
              <a:lnSpc>
                <a:spcPts val="1755"/>
              </a:lnSpc>
              <a:buNone/>
            </a:pPr>
            <a:r>
              <a:rPr lang="en-US" sz="1350" b="1" dirty="0">
                <a:solidFill>
                  <a:srgbClr val="C2295C"/>
                </a:solidFill>
                <a:latin typeface="Source Sans 3" pitchFamily="34" charset="0"/>
                <a:ea typeface="Source Sans 3" pitchFamily="34" charset="-122"/>
                <a:cs typeface="Source Sans 3" pitchFamily="34" charset="-120"/>
              </a:rPr>
              <a:t>07</a:t>
            </a:r>
            <a:r>
              <a:rPr lang="en-US" sz="1350" dirty="0">
                <a:solidFill>
                  <a:srgbClr val="182025"/>
                </a:solidFill>
                <a:latin typeface="Source Sans 3" pitchFamily="34" charset="0"/>
                <a:ea typeface="Source Sans 3" pitchFamily="34" charset="-122"/>
                <a:cs typeface="Source Sans 3" pitchFamily="34" charset="-120"/>
              </a:rPr>
              <a:t> </a:t>
            </a:r>
            <a:r>
              <a:rPr lang="en-US" sz="1350" b="1" dirty="0">
                <a:solidFill>
                  <a:srgbClr val="182025"/>
                </a:solidFill>
                <a:latin typeface="Source Sans 3" pitchFamily="34" charset="0"/>
                <a:ea typeface="Source Sans 3" pitchFamily="34" charset="-122"/>
                <a:cs typeface="Source Sans 3" pitchFamily="34" charset="-120"/>
              </a:rPr>
              <a:t>Submit work</a:t>
            </a:r>
            <a:r>
              <a:rPr lang="en-US" sz="1350" dirty="0">
                <a:solidFill>
                  <a:srgbClr val="182025"/>
                </a:solidFill>
                <a:latin typeface="Source Sans 3" pitchFamily="34" charset="0"/>
                <a:ea typeface="Source Sans 3" pitchFamily="34" charset="-122"/>
                <a:cs typeface="Source Sans 3" pitchFamily="34" charset="-120"/>
              </a:rPr>
              <a:t>: projects uploaded and marked</a:t>
            </a:r>
            <a:endParaRPr lang="en-US" sz="1350" dirty="0"/>
          </a:p>
        </p:txBody>
      </p:sp>
      <p:sp>
        <p:nvSpPr>
          <p:cNvPr id="6" name="Text 4"/>
          <p:cNvSpPr/>
          <p:nvPr/>
        </p:nvSpPr>
        <p:spPr>
          <a:xfrm>
            <a:off x="812800" y="2107406"/>
            <a:ext cx="5441696" cy="248245"/>
          </a:xfrm>
          <a:prstGeom prst="rect">
            <a:avLst/>
          </a:prstGeom>
          <a:noFill/>
          <a:ln/>
        </p:spPr>
        <p:txBody>
          <a:bodyPr wrap="square" lIns="0" tIns="0" rIns="0" bIns="0" rtlCol="0" anchor="t">
            <a:normAutofit/>
          </a:bodyPr>
          <a:lstStyle/>
          <a:p>
            <a:pPr algn="l" indent="0" marL="0">
              <a:lnSpc>
                <a:spcPts val="1755"/>
              </a:lnSpc>
              <a:buNone/>
            </a:pPr>
            <a:r>
              <a:rPr lang="en-US" sz="1350" b="1" dirty="0">
                <a:solidFill>
                  <a:srgbClr val="C2295C"/>
                </a:solidFill>
                <a:latin typeface="Source Sans 3" pitchFamily="34" charset="0"/>
                <a:ea typeface="Source Sans 3" pitchFamily="34" charset="-122"/>
                <a:cs typeface="Source Sans 3" pitchFamily="34" charset="-120"/>
              </a:rPr>
              <a:t>02</a:t>
            </a:r>
            <a:r>
              <a:rPr lang="en-US" sz="1350" dirty="0">
                <a:solidFill>
                  <a:srgbClr val="182025"/>
                </a:solidFill>
                <a:latin typeface="Source Sans 3" pitchFamily="34" charset="0"/>
                <a:ea typeface="Source Sans 3" pitchFamily="34" charset="-122"/>
                <a:cs typeface="Source Sans 3" pitchFamily="34" charset="-120"/>
              </a:rPr>
              <a:t> </a:t>
            </a:r>
            <a:r>
              <a:rPr lang="en-US" sz="1350" b="1" dirty="0">
                <a:solidFill>
                  <a:srgbClr val="182025"/>
                </a:solidFill>
                <a:latin typeface="Source Sans 3" pitchFamily="34" charset="0"/>
                <a:ea typeface="Source Sans 3" pitchFamily="34" charset="-122"/>
                <a:cs typeface="Source Sans 3" pitchFamily="34" charset="-120"/>
              </a:rPr>
              <a:t>Live learning</a:t>
            </a:r>
            <a:r>
              <a:rPr lang="en-US" sz="1350" dirty="0">
                <a:solidFill>
                  <a:srgbClr val="182025"/>
                </a:solidFill>
                <a:latin typeface="Source Sans 3" pitchFamily="34" charset="0"/>
                <a:ea typeface="Source Sans 3" pitchFamily="34" charset="-122"/>
                <a:cs typeface="Source Sans 3" pitchFamily="34" charset="-120"/>
              </a:rPr>
              <a:t>: webinars, classrooms, blended</a:t>
            </a:r>
            <a:endParaRPr lang="en-US" sz="1350" dirty="0"/>
          </a:p>
        </p:txBody>
      </p:sp>
      <p:sp>
        <p:nvSpPr>
          <p:cNvPr id="7" name="Text 5"/>
          <p:cNvSpPr/>
          <p:nvPr/>
        </p:nvSpPr>
        <p:spPr>
          <a:xfrm>
            <a:off x="6096000" y="2107406"/>
            <a:ext cx="5441696" cy="248245"/>
          </a:xfrm>
          <a:prstGeom prst="rect">
            <a:avLst/>
          </a:prstGeom>
          <a:noFill/>
          <a:ln/>
        </p:spPr>
        <p:txBody>
          <a:bodyPr wrap="square" lIns="0" tIns="0" rIns="0" bIns="0" rtlCol="0" anchor="t">
            <a:normAutofit/>
          </a:bodyPr>
          <a:lstStyle/>
          <a:p>
            <a:pPr algn="l" indent="0" marL="0">
              <a:lnSpc>
                <a:spcPts val="1755"/>
              </a:lnSpc>
              <a:buNone/>
            </a:pPr>
            <a:r>
              <a:rPr lang="en-US" sz="1350" b="1" dirty="0">
                <a:solidFill>
                  <a:srgbClr val="C2295C"/>
                </a:solidFill>
                <a:latin typeface="Source Sans 3" pitchFamily="34" charset="0"/>
                <a:ea typeface="Source Sans 3" pitchFamily="34" charset="-122"/>
                <a:cs typeface="Source Sans 3" pitchFamily="34" charset="-120"/>
              </a:rPr>
              <a:t>08</a:t>
            </a:r>
            <a:r>
              <a:rPr lang="en-US" sz="1350" dirty="0">
                <a:solidFill>
                  <a:srgbClr val="182025"/>
                </a:solidFill>
                <a:latin typeface="Source Sans 3" pitchFamily="34" charset="0"/>
                <a:ea typeface="Source Sans 3" pitchFamily="34" charset="-122"/>
                <a:cs typeface="Source Sans 3" pitchFamily="34" charset="-120"/>
              </a:rPr>
              <a:t> </a:t>
            </a:r>
            <a:r>
              <a:rPr lang="en-US" sz="1350" b="1" dirty="0">
                <a:solidFill>
                  <a:srgbClr val="182025"/>
                </a:solidFill>
                <a:latin typeface="Source Sans 3" pitchFamily="34" charset="0"/>
                <a:ea typeface="Source Sans 3" pitchFamily="34" charset="-122"/>
                <a:cs typeface="Source Sans 3" pitchFamily="34" charset="-120"/>
              </a:rPr>
              <a:t>Roles and permissions</a:t>
            </a:r>
            <a:r>
              <a:rPr lang="en-US" sz="1350" dirty="0">
                <a:solidFill>
                  <a:srgbClr val="182025"/>
                </a:solidFill>
                <a:latin typeface="Source Sans 3" pitchFamily="34" charset="0"/>
                <a:ea typeface="Source Sans 3" pitchFamily="34" charset="-122"/>
                <a:cs typeface="Source Sans 3" pitchFamily="34" charset="-120"/>
              </a:rPr>
              <a:t>: 250 per role</a:t>
            </a:r>
            <a:endParaRPr lang="en-US" sz="1350" dirty="0"/>
          </a:p>
        </p:txBody>
      </p:sp>
      <p:sp>
        <p:nvSpPr>
          <p:cNvPr id="8" name="Text 6"/>
          <p:cNvSpPr/>
          <p:nvPr/>
        </p:nvSpPr>
        <p:spPr>
          <a:xfrm>
            <a:off x="812800" y="2330252"/>
            <a:ext cx="5441696" cy="248245"/>
          </a:xfrm>
          <a:prstGeom prst="rect">
            <a:avLst/>
          </a:prstGeom>
          <a:noFill/>
          <a:ln/>
        </p:spPr>
        <p:txBody>
          <a:bodyPr wrap="square" lIns="0" tIns="0" rIns="0" bIns="0" rtlCol="0" anchor="t">
            <a:normAutofit/>
          </a:bodyPr>
          <a:lstStyle/>
          <a:p>
            <a:pPr algn="l" indent="0" marL="0">
              <a:lnSpc>
                <a:spcPts val="1755"/>
              </a:lnSpc>
              <a:buNone/>
            </a:pPr>
            <a:r>
              <a:rPr lang="en-US" sz="1350" b="1" dirty="0">
                <a:solidFill>
                  <a:srgbClr val="C2295C"/>
                </a:solidFill>
                <a:latin typeface="Source Sans 3" pitchFamily="34" charset="0"/>
                <a:ea typeface="Source Sans 3" pitchFamily="34" charset="-122"/>
                <a:cs typeface="Source Sans 3" pitchFamily="34" charset="-120"/>
              </a:rPr>
              <a:t>03</a:t>
            </a:r>
            <a:r>
              <a:rPr lang="en-US" sz="1350" dirty="0">
                <a:solidFill>
                  <a:srgbClr val="182025"/>
                </a:solidFill>
                <a:latin typeface="Source Sans 3" pitchFamily="34" charset="0"/>
                <a:ea typeface="Source Sans 3" pitchFamily="34" charset="-122"/>
                <a:cs typeface="Source Sans 3" pitchFamily="34" charset="-120"/>
              </a:rPr>
              <a:t> </a:t>
            </a:r>
            <a:r>
              <a:rPr lang="en-US" sz="1350" b="1" dirty="0">
                <a:solidFill>
                  <a:srgbClr val="182025"/>
                </a:solidFill>
                <a:latin typeface="Source Sans 3" pitchFamily="34" charset="0"/>
                <a:ea typeface="Source Sans 3" pitchFamily="34" charset="-122"/>
                <a:cs typeface="Source Sans 3" pitchFamily="34" charset="-120"/>
              </a:rPr>
              <a:t>eLearning library</a:t>
            </a:r>
            <a:r>
              <a:rPr lang="en-US" sz="1350" dirty="0">
                <a:solidFill>
                  <a:srgbClr val="182025"/>
                </a:solidFill>
                <a:latin typeface="Source Sans 3" pitchFamily="34" charset="0"/>
                <a:ea typeface="Source Sans 3" pitchFamily="34" charset="-122"/>
                <a:cs typeface="Source Sans 3" pitchFamily="34" charset="-120"/>
              </a:rPr>
              <a:t>: 5,500+ courses</a:t>
            </a:r>
            <a:endParaRPr lang="en-US" sz="1350" dirty="0"/>
          </a:p>
        </p:txBody>
      </p:sp>
      <p:sp>
        <p:nvSpPr>
          <p:cNvPr id="9" name="Text 7"/>
          <p:cNvSpPr/>
          <p:nvPr/>
        </p:nvSpPr>
        <p:spPr>
          <a:xfrm>
            <a:off x="6096000" y="2330252"/>
            <a:ext cx="5441696" cy="248245"/>
          </a:xfrm>
          <a:prstGeom prst="rect">
            <a:avLst/>
          </a:prstGeom>
          <a:noFill/>
          <a:ln/>
        </p:spPr>
        <p:txBody>
          <a:bodyPr wrap="square" lIns="0" tIns="0" rIns="0" bIns="0" rtlCol="0" anchor="t">
            <a:normAutofit/>
          </a:bodyPr>
          <a:lstStyle/>
          <a:p>
            <a:pPr algn="l" indent="0" marL="0">
              <a:lnSpc>
                <a:spcPts val="1755"/>
              </a:lnSpc>
              <a:buNone/>
            </a:pPr>
            <a:r>
              <a:rPr lang="en-US" sz="1350" b="1" dirty="0">
                <a:solidFill>
                  <a:srgbClr val="C2295C"/>
                </a:solidFill>
                <a:latin typeface="Source Sans 3" pitchFamily="34" charset="0"/>
                <a:ea typeface="Source Sans 3" pitchFamily="34" charset="-122"/>
                <a:cs typeface="Source Sans 3" pitchFamily="34" charset="-120"/>
              </a:rPr>
              <a:t>09</a:t>
            </a:r>
            <a:r>
              <a:rPr lang="en-US" sz="1350" dirty="0">
                <a:solidFill>
                  <a:srgbClr val="182025"/>
                </a:solidFill>
                <a:latin typeface="Source Sans 3" pitchFamily="34" charset="0"/>
                <a:ea typeface="Source Sans 3" pitchFamily="34" charset="-122"/>
                <a:cs typeface="Source Sans 3" pitchFamily="34" charset="-120"/>
              </a:rPr>
              <a:t> </a:t>
            </a:r>
            <a:r>
              <a:rPr lang="en-US" sz="1350" b="1" dirty="0">
                <a:solidFill>
                  <a:srgbClr val="182025"/>
                </a:solidFill>
                <a:latin typeface="Source Sans 3" pitchFamily="34" charset="0"/>
                <a:ea typeface="Source Sans 3" pitchFamily="34" charset="-122"/>
                <a:cs typeface="Source Sans 3" pitchFamily="34" charset="-120"/>
              </a:rPr>
              <a:t>Custom reporting</a:t>
            </a:r>
            <a:r>
              <a:rPr lang="en-US" sz="1350" dirty="0">
                <a:solidFill>
                  <a:srgbClr val="182025"/>
                </a:solidFill>
                <a:latin typeface="Source Sans 3" pitchFamily="34" charset="0"/>
                <a:ea typeface="Source Sans 3" pitchFamily="34" charset="-122"/>
                <a:cs typeface="Source Sans 3" pitchFamily="34" charset="-120"/>
              </a:rPr>
              <a:t>: Power BI and AI reports</a:t>
            </a:r>
            <a:endParaRPr lang="en-US" sz="1350" dirty="0"/>
          </a:p>
        </p:txBody>
      </p:sp>
      <p:sp>
        <p:nvSpPr>
          <p:cNvPr id="10" name="Text 8"/>
          <p:cNvSpPr/>
          <p:nvPr/>
        </p:nvSpPr>
        <p:spPr>
          <a:xfrm>
            <a:off x="812800" y="2553097"/>
            <a:ext cx="5441696" cy="248245"/>
          </a:xfrm>
          <a:prstGeom prst="rect">
            <a:avLst/>
          </a:prstGeom>
          <a:noFill/>
          <a:ln/>
        </p:spPr>
        <p:txBody>
          <a:bodyPr wrap="square" lIns="0" tIns="0" rIns="0" bIns="0" rtlCol="0" anchor="t">
            <a:normAutofit/>
          </a:bodyPr>
          <a:lstStyle/>
          <a:p>
            <a:pPr algn="l" indent="0" marL="0">
              <a:lnSpc>
                <a:spcPts val="1755"/>
              </a:lnSpc>
              <a:buNone/>
            </a:pPr>
            <a:r>
              <a:rPr lang="en-US" sz="1350" b="1" dirty="0">
                <a:solidFill>
                  <a:srgbClr val="C2295C"/>
                </a:solidFill>
                <a:latin typeface="Source Sans 3" pitchFamily="34" charset="0"/>
                <a:ea typeface="Source Sans 3" pitchFamily="34" charset="-122"/>
                <a:cs typeface="Source Sans 3" pitchFamily="34" charset="-120"/>
              </a:rPr>
              <a:t>04</a:t>
            </a:r>
            <a:r>
              <a:rPr lang="en-US" sz="1350" dirty="0">
                <a:solidFill>
                  <a:srgbClr val="182025"/>
                </a:solidFill>
                <a:latin typeface="Source Sans 3" pitchFamily="34" charset="0"/>
                <a:ea typeface="Source Sans 3" pitchFamily="34" charset="-122"/>
                <a:cs typeface="Source Sans 3" pitchFamily="34" charset="-120"/>
              </a:rPr>
              <a:t> </a:t>
            </a:r>
            <a:r>
              <a:rPr lang="en-US" sz="1350" b="1" dirty="0">
                <a:solidFill>
                  <a:srgbClr val="182025"/>
                </a:solidFill>
                <a:latin typeface="Source Sans 3" pitchFamily="34" charset="0"/>
                <a:ea typeface="Source Sans 3" pitchFamily="34" charset="-122"/>
                <a:cs typeface="Source Sans 3" pitchFamily="34" charset="-120"/>
              </a:rPr>
              <a:t>AI course generator</a:t>
            </a:r>
            <a:r>
              <a:rPr lang="en-US" sz="1350" dirty="0">
                <a:solidFill>
                  <a:srgbClr val="182025"/>
                </a:solidFill>
                <a:latin typeface="Source Sans 3" pitchFamily="34" charset="0"/>
                <a:ea typeface="Source Sans 3" pitchFamily="34" charset="-122"/>
                <a:cs typeface="Source Sans 3" pitchFamily="34" charset="-120"/>
              </a:rPr>
              <a:t>: eLearning in minutes</a:t>
            </a:r>
            <a:endParaRPr lang="en-US" sz="1350" dirty="0"/>
          </a:p>
        </p:txBody>
      </p:sp>
      <p:sp>
        <p:nvSpPr>
          <p:cNvPr id="11" name="Text 9"/>
          <p:cNvSpPr/>
          <p:nvPr/>
        </p:nvSpPr>
        <p:spPr>
          <a:xfrm>
            <a:off x="6096000" y="2553097"/>
            <a:ext cx="5441696" cy="248245"/>
          </a:xfrm>
          <a:prstGeom prst="rect">
            <a:avLst/>
          </a:prstGeom>
          <a:noFill/>
          <a:ln/>
        </p:spPr>
        <p:txBody>
          <a:bodyPr wrap="square" lIns="0" tIns="0" rIns="0" bIns="0" rtlCol="0" anchor="t">
            <a:normAutofit/>
          </a:bodyPr>
          <a:lstStyle/>
          <a:p>
            <a:pPr algn="l" indent="0" marL="0">
              <a:lnSpc>
                <a:spcPts val="1755"/>
              </a:lnSpc>
              <a:buNone/>
            </a:pPr>
            <a:r>
              <a:rPr lang="en-US" sz="1350" b="1" dirty="0">
                <a:solidFill>
                  <a:srgbClr val="C2295C"/>
                </a:solidFill>
                <a:latin typeface="Source Sans 3" pitchFamily="34" charset="0"/>
                <a:ea typeface="Source Sans 3" pitchFamily="34" charset="-122"/>
                <a:cs typeface="Source Sans 3" pitchFamily="34" charset="-120"/>
              </a:rPr>
              <a:t>10</a:t>
            </a:r>
            <a:r>
              <a:rPr lang="en-US" sz="1350" dirty="0">
                <a:solidFill>
                  <a:srgbClr val="182025"/>
                </a:solidFill>
                <a:latin typeface="Source Sans 3" pitchFamily="34" charset="0"/>
                <a:ea typeface="Source Sans 3" pitchFamily="34" charset="-122"/>
                <a:cs typeface="Source Sans 3" pitchFamily="34" charset="-120"/>
              </a:rPr>
              <a:t> </a:t>
            </a:r>
            <a:r>
              <a:rPr lang="en-US" sz="1350" b="1" dirty="0">
                <a:solidFill>
                  <a:srgbClr val="182025"/>
                </a:solidFill>
                <a:latin typeface="Source Sans 3" pitchFamily="34" charset="0"/>
                <a:ea typeface="Source Sans 3" pitchFamily="34" charset="-122"/>
                <a:cs typeface="Source Sans 3" pitchFamily="34" charset="-120"/>
              </a:rPr>
              <a:t>Help and support</a:t>
            </a:r>
            <a:r>
              <a:rPr lang="en-US" sz="1350" dirty="0">
                <a:solidFill>
                  <a:srgbClr val="182025"/>
                </a:solidFill>
                <a:latin typeface="Source Sans 3" pitchFamily="34" charset="0"/>
                <a:ea typeface="Source Sans 3" pitchFamily="34" charset="-122"/>
                <a:cs typeface="Source Sans 3" pitchFamily="34" charset="-120"/>
              </a:rPr>
              <a:t>: training and AI help</a:t>
            </a:r>
            <a:endParaRPr lang="en-US" sz="1350" dirty="0"/>
          </a:p>
        </p:txBody>
      </p:sp>
      <p:sp>
        <p:nvSpPr>
          <p:cNvPr id="12" name="Text 10"/>
          <p:cNvSpPr/>
          <p:nvPr/>
        </p:nvSpPr>
        <p:spPr>
          <a:xfrm>
            <a:off x="812800" y="2775942"/>
            <a:ext cx="5441696" cy="248245"/>
          </a:xfrm>
          <a:prstGeom prst="rect">
            <a:avLst/>
          </a:prstGeom>
          <a:noFill/>
          <a:ln/>
        </p:spPr>
        <p:txBody>
          <a:bodyPr wrap="square" lIns="0" tIns="0" rIns="0" bIns="0" rtlCol="0" anchor="t">
            <a:normAutofit/>
          </a:bodyPr>
          <a:lstStyle/>
          <a:p>
            <a:pPr algn="l" indent="0" marL="0">
              <a:lnSpc>
                <a:spcPts val="1755"/>
              </a:lnSpc>
              <a:buNone/>
            </a:pPr>
            <a:r>
              <a:rPr lang="en-US" sz="1350" b="1" dirty="0">
                <a:solidFill>
                  <a:srgbClr val="C2295C"/>
                </a:solidFill>
                <a:latin typeface="Source Sans 3" pitchFamily="34" charset="0"/>
                <a:ea typeface="Source Sans 3" pitchFamily="34" charset="-122"/>
                <a:cs typeface="Source Sans 3" pitchFamily="34" charset="-120"/>
              </a:rPr>
              <a:t>05</a:t>
            </a:r>
            <a:r>
              <a:rPr lang="en-US" sz="1350" dirty="0">
                <a:solidFill>
                  <a:srgbClr val="182025"/>
                </a:solidFill>
                <a:latin typeface="Source Sans 3" pitchFamily="34" charset="0"/>
                <a:ea typeface="Source Sans 3" pitchFamily="34" charset="-122"/>
                <a:cs typeface="Source Sans 3" pitchFamily="34" charset="-120"/>
              </a:rPr>
              <a:t> </a:t>
            </a:r>
            <a:r>
              <a:rPr lang="en-US" sz="1350" b="1" dirty="0">
                <a:solidFill>
                  <a:srgbClr val="182025"/>
                </a:solidFill>
                <a:latin typeface="Source Sans 3" pitchFamily="34" charset="0"/>
                <a:ea typeface="Source Sans 3" pitchFamily="34" charset="-122"/>
                <a:cs typeface="Source Sans 3" pitchFamily="34" charset="-120"/>
              </a:rPr>
              <a:t>Tracks any learning</a:t>
            </a:r>
            <a:r>
              <a:rPr lang="en-US" sz="1350" dirty="0">
                <a:solidFill>
                  <a:srgbClr val="182025"/>
                </a:solidFill>
                <a:latin typeface="Source Sans 3" pitchFamily="34" charset="0"/>
                <a:ea typeface="Source Sans 3" pitchFamily="34" charset="-122"/>
                <a:cs typeface="Source Sans 3" pitchFamily="34" charset="-120"/>
              </a:rPr>
              <a:t>: video, web, documents</a:t>
            </a:r>
            <a:endParaRPr lang="en-US" sz="1350" dirty="0"/>
          </a:p>
        </p:txBody>
      </p:sp>
      <p:sp>
        <p:nvSpPr>
          <p:cNvPr id="13" name="Text 11"/>
          <p:cNvSpPr/>
          <p:nvPr/>
        </p:nvSpPr>
        <p:spPr>
          <a:xfrm>
            <a:off x="6096000" y="2775942"/>
            <a:ext cx="5441696" cy="248245"/>
          </a:xfrm>
          <a:prstGeom prst="rect">
            <a:avLst/>
          </a:prstGeom>
          <a:noFill/>
          <a:ln/>
        </p:spPr>
        <p:txBody>
          <a:bodyPr wrap="square" lIns="0" tIns="0" rIns="0" bIns="0" rtlCol="0" anchor="t">
            <a:normAutofit/>
          </a:bodyPr>
          <a:lstStyle/>
          <a:p>
            <a:pPr algn="l" indent="0" marL="0">
              <a:lnSpc>
                <a:spcPts val="1755"/>
              </a:lnSpc>
              <a:buNone/>
            </a:pPr>
            <a:r>
              <a:rPr lang="en-US" sz="1350" b="1" dirty="0">
                <a:solidFill>
                  <a:srgbClr val="C2295C"/>
                </a:solidFill>
                <a:latin typeface="Source Sans 3" pitchFamily="34" charset="0"/>
                <a:ea typeface="Source Sans 3" pitchFamily="34" charset="-122"/>
                <a:cs typeface="Source Sans 3" pitchFamily="34" charset="-120"/>
              </a:rPr>
              <a:t>11</a:t>
            </a:r>
            <a:r>
              <a:rPr lang="en-US" sz="1350" dirty="0">
                <a:solidFill>
                  <a:srgbClr val="182025"/>
                </a:solidFill>
                <a:latin typeface="Source Sans 3" pitchFamily="34" charset="0"/>
                <a:ea typeface="Source Sans 3" pitchFamily="34" charset="-122"/>
                <a:cs typeface="Source Sans 3" pitchFamily="34" charset="-120"/>
              </a:rPr>
              <a:t> </a:t>
            </a:r>
            <a:r>
              <a:rPr lang="en-US" sz="1350" b="1" dirty="0">
                <a:solidFill>
                  <a:srgbClr val="182025"/>
                </a:solidFill>
                <a:latin typeface="Source Sans 3" pitchFamily="34" charset="0"/>
                <a:ea typeface="Source Sans 3" pitchFamily="34" charset="-122"/>
                <a:cs typeface="Source Sans 3" pitchFamily="34" charset="-120"/>
              </a:rPr>
              <a:t>AI and automation</a:t>
            </a:r>
            <a:r>
              <a:rPr lang="en-US" sz="1350" dirty="0">
                <a:solidFill>
                  <a:srgbClr val="182025"/>
                </a:solidFill>
                <a:latin typeface="Source Sans 3" pitchFamily="34" charset="0"/>
                <a:ea typeface="Source Sans 3" pitchFamily="34" charset="-122"/>
                <a:cs typeface="Source Sans 3" pitchFamily="34" charset="-120"/>
              </a:rPr>
              <a:t>: learning and career pathways</a:t>
            </a:r>
            <a:endParaRPr lang="en-US" sz="1350" dirty="0"/>
          </a:p>
        </p:txBody>
      </p:sp>
      <p:sp>
        <p:nvSpPr>
          <p:cNvPr id="14" name="Text 12"/>
          <p:cNvSpPr/>
          <p:nvPr/>
        </p:nvSpPr>
        <p:spPr>
          <a:xfrm>
            <a:off x="812800" y="2998788"/>
            <a:ext cx="5441696" cy="248245"/>
          </a:xfrm>
          <a:prstGeom prst="rect">
            <a:avLst/>
          </a:prstGeom>
          <a:noFill/>
          <a:ln/>
        </p:spPr>
        <p:txBody>
          <a:bodyPr wrap="square" lIns="0" tIns="0" rIns="0" bIns="0" rtlCol="0" anchor="t">
            <a:normAutofit/>
          </a:bodyPr>
          <a:lstStyle/>
          <a:p>
            <a:pPr algn="l" indent="0" marL="0">
              <a:lnSpc>
                <a:spcPts val="1755"/>
              </a:lnSpc>
              <a:buNone/>
            </a:pPr>
            <a:r>
              <a:rPr lang="en-US" sz="1350" b="1" dirty="0">
                <a:solidFill>
                  <a:srgbClr val="C2295C"/>
                </a:solidFill>
                <a:latin typeface="Source Sans 3" pitchFamily="34" charset="0"/>
                <a:ea typeface="Source Sans 3" pitchFamily="34" charset="-122"/>
                <a:cs typeface="Source Sans 3" pitchFamily="34" charset="-120"/>
              </a:rPr>
              <a:t>06</a:t>
            </a:r>
            <a:r>
              <a:rPr lang="en-US" sz="1350" dirty="0">
                <a:solidFill>
                  <a:srgbClr val="182025"/>
                </a:solidFill>
                <a:latin typeface="Source Sans 3" pitchFamily="34" charset="0"/>
                <a:ea typeface="Source Sans 3" pitchFamily="34" charset="-122"/>
                <a:cs typeface="Source Sans 3" pitchFamily="34" charset="-120"/>
              </a:rPr>
              <a:t> </a:t>
            </a:r>
            <a:r>
              <a:rPr lang="en-US" sz="1350" b="1" dirty="0">
                <a:solidFill>
                  <a:srgbClr val="182025"/>
                </a:solidFill>
                <a:latin typeface="Source Sans 3" pitchFamily="34" charset="0"/>
                <a:ea typeface="Source Sans 3" pitchFamily="34" charset="-122"/>
                <a:cs typeface="Source Sans 3" pitchFamily="34" charset="-120"/>
              </a:rPr>
              <a:t>Skills monitoring</a:t>
            </a:r>
            <a:r>
              <a:rPr lang="en-US" sz="1350" dirty="0">
                <a:solidFill>
                  <a:srgbClr val="182025"/>
                </a:solidFill>
                <a:latin typeface="Source Sans 3" pitchFamily="34" charset="0"/>
                <a:ea typeface="Source Sans 3" pitchFamily="34" charset="-122"/>
                <a:cs typeface="Source Sans 3" pitchFamily="34" charset="-120"/>
              </a:rPr>
              <a:t>: Skill Scan and refreshers</a:t>
            </a:r>
            <a:endParaRPr lang="en-US" sz="1350" dirty="0"/>
          </a:p>
        </p:txBody>
      </p:sp>
      <p:sp>
        <p:nvSpPr>
          <p:cNvPr id="15" name="Text 13"/>
          <p:cNvSpPr/>
          <p:nvPr/>
        </p:nvSpPr>
        <p:spPr>
          <a:xfrm>
            <a:off x="6096000" y="2998788"/>
            <a:ext cx="5441696" cy="248245"/>
          </a:xfrm>
          <a:prstGeom prst="rect">
            <a:avLst/>
          </a:prstGeom>
          <a:noFill/>
          <a:ln/>
        </p:spPr>
        <p:txBody>
          <a:bodyPr wrap="square" lIns="0" tIns="0" rIns="0" bIns="0" rtlCol="0" anchor="t">
            <a:normAutofit/>
          </a:bodyPr>
          <a:lstStyle/>
          <a:p>
            <a:pPr algn="l" indent="0" marL="0">
              <a:lnSpc>
                <a:spcPts val="1755"/>
              </a:lnSpc>
              <a:buNone/>
            </a:pPr>
            <a:r>
              <a:rPr lang="en-US" sz="1350" b="1" dirty="0">
                <a:solidFill>
                  <a:srgbClr val="C2295C"/>
                </a:solidFill>
                <a:latin typeface="Source Sans 3" pitchFamily="34" charset="0"/>
                <a:ea typeface="Source Sans 3" pitchFamily="34" charset="-122"/>
                <a:cs typeface="Source Sans 3" pitchFamily="34" charset="-120"/>
              </a:rPr>
              <a:t>12</a:t>
            </a:r>
            <a:r>
              <a:rPr lang="en-US" sz="1350" dirty="0">
                <a:solidFill>
                  <a:srgbClr val="182025"/>
                </a:solidFill>
                <a:latin typeface="Source Sans 3" pitchFamily="34" charset="0"/>
                <a:ea typeface="Source Sans 3" pitchFamily="34" charset="-122"/>
                <a:cs typeface="Source Sans 3" pitchFamily="34" charset="-120"/>
              </a:rPr>
              <a:t> </a:t>
            </a:r>
            <a:r>
              <a:rPr lang="en-US" sz="1350" b="1" dirty="0">
                <a:solidFill>
                  <a:srgbClr val="182025"/>
                </a:solidFill>
                <a:latin typeface="Source Sans 3" pitchFamily="34" charset="0"/>
                <a:ea typeface="Source Sans 3" pitchFamily="34" charset="-122"/>
                <a:cs typeface="Source Sans 3" pitchFamily="34" charset="-120"/>
              </a:rPr>
              <a:t>The LMS</a:t>
            </a:r>
            <a:r>
              <a:rPr lang="en-US" sz="1350" dirty="0">
                <a:solidFill>
                  <a:srgbClr val="182025"/>
                </a:solidFill>
                <a:latin typeface="Source Sans 3" pitchFamily="34" charset="0"/>
                <a:ea typeface="Source Sans 3" pitchFamily="34" charset="-122"/>
                <a:cs typeface="Source Sans 3" pitchFamily="34" charset="-120"/>
              </a:rPr>
              <a:t>: manages all learning</a:t>
            </a:r>
            <a:endParaRPr lang="en-US" sz="1350" dirty="0"/>
          </a:p>
        </p:txBody>
      </p:sp>
      <p:pic>
        <p:nvPicPr>
          <p:cNvPr id="16" name="Image 0" descr="Open eLMS logo">    </p:cNvPr>
          <p:cNvPicPr>
            <a:picLocks noChangeAspect="1"/>
          </p:cNvPicPr>
          <p:nvPr/>
        </p:nvPicPr>
        <p:blipFill>
          <a:blip r:embed="rId1"/>
          <a:srcRect l="0" r="0" t="-28" b="-28"/>
          <a:stretch/>
        </p:blipFill>
        <p:spPr>
          <a:xfrm>
            <a:off x="812800" y="6184900"/>
            <a:ext cx="1301750" cy="342900"/>
          </a:xfrm>
          <a:prstGeom prst="rect">
            <a:avLst/>
          </a:prstGeom>
        </p:spPr>
      </p:pic>
      <p:sp>
        <p:nvSpPr>
          <p:cNvPr id="17" name="Text 14"/>
          <p:cNvSpPr/>
          <p:nvPr/>
        </p:nvSpPr>
        <p:spPr>
          <a:xfrm>
            <a:off x="8239760" y="6238280"/>
            <a:ext cx="313944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576166"/>
                </a:solidFill>
                <a:latin typeface="Source Sans 3" pitchFamily="34" charset="0"/>
                <a:ea typeface="Source Sans 3" pitchFamily="34" charset="-122"/>
                <a:cs typeface="Source Sans 3" pitchFamily="34" charset="-120"/>
              </a:rPr>
              <a:t>openelms.com</a:t>
            </a:r>
            <a:endParaRPr lang="en-US" sz="1200"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bg>
      <p:bgPr>
        <a:solidFill>
          <a:srgbClr val="F6F8F9"/>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C2295C"/>
                </a:solidFill>
                <a:latin typeface="Source Sans 3" pitchFamily="34" charset="0"/>
                <a:ea typeface="Source Sans 3" pitchFamily="34" charset="-122"/>
                <a:cs typeface="Source Sans 3" pitchFamily="34" charset="-120"/>
              </a:rPr>
              <a:t>WHAT YOU GET · 01 OF 12</a:t>
            </a:r>
            <a:endParaRPr lang="en-US" sz="1200" dirty="0"/>
          </a:p>
        </p:txBody>
      </p:sp>
      <p:sp>
        <p:nvSpPr>
          <p:cNvPr id="3" name="Text 1"/>
          <p:cNvSpPr/>
          <p:nvPr>
            <p:ph type="title"/>
          </p:nvPr>
        </p:nvSpPr>
        <p:spPr>
          <a:xfrm>
            <a:off x="812800" y="1127720"/>
            <a:ext cx="10883392" cy="1031081"/>
          </a:xfrm>
          <a:prstGeom prst="rect">
            <a:avLst/>
          </a:prstGeom>
          <a:noFill/>
          <a:ln/>
        </p:spPr>
        <p:txBody>
          <a:bodyPr wrap="square" lIns="0" tIns="0" rIns="0" bIns="0" rtlCol="0" anchor="t">
            <a:normAutofit/>
          </a:bodyPr>
          <a:lstStyle/>
          <a:p>
            <a:pPr algn="l" indent="0" marL="0">
              <a:lnSpc>
                <a:spcPts val="3960"/>
              </a:lnSpc>
              <a:buNone/>
            </a:pPr>
            <a:r>
              <a:rPr lang="en-US" sz="3600" b="1" i="0" dirty="0">
                <a:solidFill>
                  <a:srgbClr val="182025"/>
                </a:solidFill>
                <a:latin typeface="Source Serif 4" pitchFamily="18" charset="0"/>
                <a:ea typeface="Source Serif 4" pitchFamily="18" charset="-122"/>
                <a:cs typeface="Source Serif 4" pitchFamily="18" charset="-120"/>
              </a:rPr>
              <a:t>Personnel management: </a:t>
            </a:r>
            <a:r>
              <a:rPr lang="en-US" sz="3600" b="1" i="0" dirty="0">
                <a:solidFill>
                  <a:srgbClr val="C2295C"/>
                </a:solidFill>
                <a:latin typeface="Source Serif 4" pitchFamily="18" charset="0"/>
                <a:ea typeface="Source Serif 4" pitchFamily="18" charset="-122"/>
                <a:cs typeface="Source Serif 4" pitchFamily="18" charset="-120"/>
              </a:rPr>
              <a:t>onboarding and reviews</a:t>
            </a:r>
            <a:endParaRPr lang="en-US" sz="3600" dirty="0"/>
          </a:p>
        </p:txBody>
      </p:sp>
      <p:sp>
        <p:nvSpPr>
          <p:cNvPr id="4" name="Shape 2"/>
          <p:cNvSpPr/>
          <p:nvPr/>
        </p:nvSpPr>
        <p:spPr>
          <a:xfrm>
            <a:off x="815975" y="2441377"/>
            <a:ext cx="3414117" cy="1890911"/>
          </a:xfrm>
          <a:prstGeom prst="roundRect">
            <a:avLst>
              <a:gd name="adj" fmla="val 3862"/>
            </a:avLst>
          </a:prstGeom>
          <a:solidFill>
            <a:srgbClr val="FFFFFF"/>
          </a:solidFill>
          <a:ln w="6350">
            <a:solidFill>
              <a:srgbClr val="E3E9EB"/>
            </a:solidFill>
            <a:prstDash val="solid"/>
          </a:ln>
        </p:spPr>
      </p:sp>
      <p:pic>
        <p:nvPicPr>
          <p:cNvPr id="5" name="Image 0" descr="Book">    </p:cNvPr>
          <p:cNvPicPr>
            <a:picLocks noChangeAspect="1"/>
          </p:cNvPicPr>
          <p:nvPr/>
        </p:nvPicPr>
        <p:blipFill>
          <a:blip r:embed="rId1"/>
          <a:srcRect l="0" r="0" t="0" b="0"/>
          <a:stretch/>
        </p:blipFill>
        <p:spPr>
          <a:xfrm>
            <a:off x="1073150" y="2698552"/>
            <a:ext cx="355600" cy="355600"/>
          </a:xfrm>
          <a:prstGeom prst="rect">
            <a:avLst/>
          </a:prstGeom>
        </p:spPr>
      </p:pic>
      <p:sp>
        <p:nvSpPr>
          <p:cNvPr id="6" name="Text 3"/>
          <p:cNvSpPr/>
          <p:nvPr/>
        </p:nvSpPr>
        <p:spPr>
          <a:xfrm>
            <a:off x="1073150" y="3181152"/>
            <a:ext cx="2986760" cy="330200"/>
          </a:xfrm>
          <a:prstGeom prst="rect">
            <a:avLst/>
          </a:prstGeom>
          <a:noFill/>
          <a:ln/>
        </p:spPr>
        <p:txBody>
          <a:bodyPr wrap="square" lIns="0" tIns="0" rIns="0" bIns="0" rtlCol="0" anchor="t">
            <a:normAutofit/>
          </a:bodyPr>
          <a:lstStyle/>
          <a:p>
            <a:pPr algn="l" indent="0" marL="0">
              <a:lnSpc>
                <a:spcPts val="2400"/>
              </a:lnSpc>
              <a:buNone/>
            </a:pPr>
            <a:r>
              <a:rPr lang="en-US" sz="2000" b="1" dirty="0">
                <a:solidFill>
                  <a:srgbClr val="182025"/>
                </a:solidFill>
                <a:latin typeface="Source Serif 4" pitchFamily="18" charset="0"/>
                <a:ea typeface="Source Serif 4" pitchFamily="18" charset="-122"/>
                <a:cs typeface="Source Serif 4" pitchFamily="18" charset="-120"/>
              </a:rPr>
              <a:t>Custom forms</a:t>
            </a:r>
            <a:endParaRPr lang="en-US" sz="2000" dirty="0"/>
          </a:p>
        </p:txBody>
      </p:sp>
      <p:sp>
        <p:nvSpPr>
          <p:cNvPr id="7" name="Text 4"/>
          <p:cNvSpPr/>
          <p:nvPr/>
        </p:nvSpPr>
        <p:spPr>
          <a:xfrm>
            <a:off x="1073150" y="3612952"/>
            <a:ext cx="2986760" cy="256480"/>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576166"/>
                </a:solidFill>
                <a:latin typeface="Source Sans 3" pitchFamily="34" charset="0"/>
                <a:ea typeface="Source Sans 3" pitchFamily="34" charset="-122"/>
                <a:cs typeface="Source Sans 3" pitchFamily="34" charset="-120"/>
              </a:rPr>
              <a:t>Use LMS fields or create your own.</a:t>
            </a:r>
            <a:endParaRPr lang="en-US" sz="1300" dirty="0"/>
          </a:p>
        </p:txBody>
      </p:sp>
      <p:sp>
        <p:nvSpPr>
          <p:cNvPr id="8" name="Shape 5"/>
          <p:cNvSpPr/>
          <p:nvPr/>
        </p:nvSpPr>
        <p:spPr>
          <a:xfrm>
            <a:off x="4388842" y="2441377"/>
            <a:ext cx="3414216" cy="1890911"/>
          </a:xfrm>
          <a:prstGeom prst="roundRect">
            <a:avLst>
              <a:gd name="adj" fmla="val 3862"/>
            </a:avLst>
          </a:prstGeom>
          <a:solidFill>
            <a:srgbClr val="FFFFFF"/>
          </a:solidFill>
          <a:ln w="6350">
            <a:solidFill>
              <a:srgbClr val="E3E9EB"/>
            </a:solidFill>
            <a:prstDash val="solid"/>
          </a:ln>
        </p:spPr>
      </p:sp>
      <p:pic>
        <p:nvPicPr>
          <p:cNvPr id="9" name="Image 1" descr="Chart">    </p:cNvPr>
          <p:cNvPicPr>
            <a:picLocks noChangeAspect="1"/>
          </p:cNvPicPr>
          <p:nvPr/>
        </p:nvPicPr>
        <p:blipFill>
          <a:blip r:embed="rId2"/>
          <a:srcRect l="0" r="0" t="0" b="0"/>
          <a:stretch/>
        </p:blipFill>
        <p:spPr>
          <a:xfrm>
            <a:off x="4646017" y="2698552"/>
            <a:ext cx="355600" cy="355600"/>
          </a:xfrm>
          <a:prstGeom prst="rect">
            <a:avLst/>
          </a:prstGeom>
        </p:spPr>
      </p:pic>
      <p:sp>
        <p:nvSpPr>
          <p:cNvPr id="10" name="Text 6"/>
          <p:cNvSpPr/>
          <p:nvPr/>
        </p:nvSpPr>
        <p:spPr>
          <a:xfrm>
            <a:off x="4646017" y="3181152"/>
            <a:ext cx="2986862" cy="330200"/>
          </a:xfrm>
          <a:prstGeom prst="rect">
            <a:avLst/>
          </a:prstGeom>
          <a:noFill/>
          <a:ln/>
        </p:spPr>
        <p:txBody>
          <a:bodyPr wrap="square" lIns="0" tIns="0" rIns="0" bIns="0" rtlCol="0" anchor="t">
            <a:normAutofit/>
          </a:bodyPr>
          <a:lstStyle/>
          <a:p>
            <a:pPr algn="l" indent="0" marL="0">
              <a:lnSpc>
                <a:spcPts val="2400"/>
              </a:lnSpc>
              <a:buNone/>
            </a:pPr>
            <a:r>
              <a:rPr lang="en-US" sz="2000" b="1" dirty="0">
                <a:solidFill>
                  <a:srgbClr val="182025"/>
                </a:solidFill>
                <a:latin typeface="Source Serif 4" pitchFamily="18" charset="0"/>
                <a:ea typeface="Source Serif 4" pitchFamily="18" charset="-122"/>
                <a:cs typeface="Source Serif 4" pitchFamily="18" charset="-120"/>
              </a:rPr>
              <a:t>Custom reports</a:t>
            </a:r>
            <a:endParaRPr lang="en-US" sz="2000" dirty="0"/>
          </a:p>
        </p:txBody>
      </p:sp>
      <p:sp>
        <p:nvSpPr>
          <p:cNvPr id="11" name="Text 7"/>
          <p:cNvSpPr/>
          <p:nvPr/>
        </p:nvSpPr>
        <p:spPr>
          <a:xfrm>
            <a:off x="4646017" y="3612952"/>
            <a:ext cx="2986862" cy="487561"/>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576166"/>
                </a:solidFill>
                <a:latin typeface="Source Sans 3" pitchFamily="34" charset="0"/>
                <a:ea typeface="Source Sans 3" pitchFamily="34" charset="-122"/>
                <a:cs typeface="Source Sans 3" pitchFamily="34" charset="-120"/>
              </a:rPr>
              <a:t>Export the form data into reports you design.</a:t>
            </a:r>
            <a:endParaRPr lang="en-US" sz="1300" dirty="0"/>
          </a:p>
        </p:txBody>
      </p:sp>
      <p:sp>
        <p:nvSpPr>
          <p:cNvPr id="12" name="Shape 8"/>
          <p:cNvSpPr/>
          <p:nvPr/>
        </p:nvSpPr>
        <p:spPr>
          <a:xfrm>
            <a:off x="7961809" y="2441377"/>
            <a:ext cx="3414216" cy="1890911"/>
          </a:xfrm>
          <a:prstGeom prst="roundRect">
            <a:avLst>
              <a:gd name="adj" fmla="val 3862"/>
            </a:avLst>
          </a:prstGeom>
          <a:solidFill>
            <a:srgbClr val="FFFFFF"/>
          </a:solidFill>
          <a:ln w="6350">
            <a:solidFill>
              <a:srgbClr val="E3E9EB"/>
            </a:solidFill>
            <a:prstDash val="solid"/>
          </a:ln>
        </p:spPr>
      </p:sp>
      <p:pic>
        <p:nvPicPr>
          <p:cNvPr id="13" name="Image 2" descr="Verified">    </p:cNvPr>
          <p:cNvPicPr>
            <a:picLocks noChangeAspect="1"/>
          </p:cNvPicPr>
          <p:nvPr/>
        </p:nvPicPr>
        <p:blipFill>
          <a:blip r:embed="rId3"/>
          <a:srcRect l="0" r="0" t="0" b="0"/>
          <a:stretch/>
        </p:blipFill>
        <p:spPr>
          <a:xfrm>
            <a:off x="8218984" y="2698552"/>
            <a:ext cx="355600" cy="355600"/>
          </a:xfrm>
          <a:prstGeom prst="rect">
            <a:avLst/>
          </a:prstGeom>
        </p:spPr>
      </p:pic>
      <p:sp>
        <p:nvSpPr>
          <p:cNvPr id="14" name="Text 9"/>
          <p:cNvSpPr/>
          <p:nvPr/>
        </p:nvSpPr>
        <p:spPr>
          <a:xfrm>
            <a:off x="8218984" y="3181152"/>
            <a:ext cx="2986862" cy="330200"/>
          </a:xfrm>
          <a:prstGeom prst="rect">
            <a:avLst/>
          </a:prstGeom>
          <a:noFill/>
          <a:ln/>
        </p:spPr>
        <p:txBody>
          <a:bodyPr wrap="square" lIns="0" tIns="0" rIns="0" bIns="0" rtlCol="0" anchor="t">
            <a:normAutofit/>
          </a:bodyPr>
          <a:lstStyle/>
          <a:p>
            <a:pPr algn="l" indent="0" marL="0">
              <a:lnSpc>
                <a:spcPts val="2400"/>
              </a:lnSpc>
              <a:buNone/>
            </a:pPr>
            <a:r>
              <a:rPr lang="en-US" sz="2000" b="1" dirty="0">
                <a:solidFill>
                  <a:srgbClr val="182025"/>
                </a:solidFill>
                <a:latin typeface="Source Serif 4" pitchFamily="18" charset="0"/>
                <a:ea typeface="Source Serif 4" pitchFamily="18" charset="-122"/>
                <a:cs typeface="Source Serif 4" pitchFamily="18" charset="-120"/>
              </a:rPr>
              <a:t>Sign-off workflow</a:t>
            </a:r>
            <a:endParaRPr lang="en-US" sz="2000" dirty="0"/>
          </a:p>
        </p:txBody>
      </p:sp>
      <p:sp>
        <p:nvSpPr>
          <p:cNvPr id="15" name="Text 10"/>
          <p:cNvSpPr/>
          <p:nvPr/>
        </p:nvSpPr>
        <p:spPr>
          <a:xfrm>
            <a:off x="8218984" y="3612952"/>
            <a:ext cx="2986862" cy="487561"/>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576166"/>
                </a:solidFill>
                <a:latin typeface="Source Sans 3" pitchFamily="34" charset="0"/>
                <a:ea typeface="Source Sans 3" pitchFamily="34" charset="-122"/>
                <a:cs typeface="Source Sans 3" pitchFamily="34" charset="-120"/>
              </a:rPr>
              <a:t>Model the hand-offs from one role to the next.</a:t>
            </a:r>
            <a:endParaRPr lang="en-US" sz="1300" dirty="0"/>
          </a:p>
        </p:txBody>
      </p:sp>
      <p:pic>
        <p:nvPicPr>
          <p:cNvPr id="16" name="Image 3" descr="Open eLMS logo">    </p:cNvPr>
          <p:cNvPicPr>
            <a:picLocks noChangeAspect="1"/>
          </p:cNvPicPr>
          <p:nvPr/>
        </p:nvPicPr>
        <p:blipFill>
          <a:blip r:embed="rId4"/>
          <a:srcRect l="0" r="0" t="-28" b="-28"/>
          <a:stretch/>
        </p:blipFill>
        <p:spPr>
          <a:xfrm>
            <a:off x="812800" y="6184900"/>
            <a:ext cx="1301750" cy="342900"/>
          </a:xfrm>
          <a:prstGeom prst="rect">
            <a:avLst/>
          </a:prstGeom>
        </p:spPr>
      </p:pic>
      <p:sp>
        <p:nvSpPr>
          <p:cNvPr id="17" name="Text 11"/>
          <p:cNvSpPr/>
          <p:nvPr/>
        </p:nvSpPr>
        <p:spPr>
          <a:xfrm>
            <a:off x="8239760" y="6238280"/>
            <a:ext cx="313944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576166"/>
                </a:solidFill>
                <a:latin typeface="Source Sans 3" pitchFamily="34" charset="0"/>
                <a:ea typeface="Source Sans 3" pitchFamily="34" charset="-122"/>
                <a:cs typeface="Source Sans 3" pitchFamily="34" charset="-120"/>
              </a:rPr>
              <a:t>openelms.com</a:t>
            </a:r>
            <a:endParaRPr lang="en-US" sz="1200"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solidFill>
          <a:srgbClr val="F6F8F9"/>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C2295C"/>
                </a:solidFill>
                <a:latin typeface="Source Sans 3" pitchFamily="34" charset="0"/>
                <a:ea typeface="Source Sans 3" pitchFamily="34" charset="-122"/>
                <a:cs typeface="Source Sans 3" pitchFamily="34" charset="-120"/>
              </a:rPr>
              <a:t>WHAT YOU GET · 02 OF 12</a:t>
            </a:r>
            <a:endParaRPr lang="en-US" sz="1200" dirty="0"/>
          </a:p>
        </p:txBody>
      </p:sp>
      <p:sp>
        <p:nvSpPr>
          <p:cNvPr id="3" name="Text 1"/>
          <p:cNvSpPr/>
          <p:nvPr>
            <p:ph type="title"/>
          </p:nvPr>
        </p:nvSpPr>
        <p:spPr>
          <a:xfrm>
            <a:off x="812800" y="1127720"/>
            <a:ext cx="10883392" cy="528241"/>
          </a:xfrm>
          <a:prstGeom prst="rect">
            <a:avLst/>
          </a:prstGeom>
          <a:noFill/>
          <a:ln/>
        </p:spPr>
        <p:txBody>
          <a:bodyPr wrap="square" lIns="0" tIns="0" rIns="0" bIns="0" rtlCol="0" anchor="t">
            <a:normAutofit/>
          </a:bodyPr>
          <a:lstStyle/>
          <a:p>
            <a:pPr algn="l" indent="0" marL="0">
              <a:lnSpc>
                <a:spcPts val="3960"/>
              </a:lnSpc>
              <a:buNone/>
            </a:pPr>
            <a:r>
              <a:rPr lang="en-US" sz="3600" b="1" i="0" dirty="0">
                <a:solidFill>
                  <a:srgbClr val="182025"/>
                </a:solidFill>
                <a:latin typeface="Source Serif 4" pitchFamily="18" charset="0"/>
                <a:ea typeface="Source Serif 4" pitchFamily="18" charset="-122"/>
                <a:cs typeface="Source Serif 4" pitchFamily="18" charset="-120"/>
              </a:rPr>
              <a:t>Live learning: </a:t>
            </a:r>
            <a:r>
              <a:rPr lang="en-US" sz="3600" b="1" i="0" dirty="0">
                <a:solidFill>
                  <a:srgbClr val="C2295C"/>
                </a:solidFill>
                <a:latin typeface="Source Serif 4" pitchFamily="18" charset="0"/>
                <a:ea typeface="Source Serif 4" pitchFamily="18" charset="-122"/>
                <a:cs typeface="Source Serif 4" pitchFamily="18" charset="-120"/>
              </a:rPr>
              <a:t>webinars and classrooms</a:t>
            </a:r>
            <a:endParaRPr lang="en-US" sz="3600" dirty="0"/>
          </a:p>
        </p:txBody>
      </p:sp>
      <p:sp>
        <p:nvSpPr>
          <p:cNvPr id="4" name="Text 2"/>
          <p:cNvSpPr/>
          <p:nvPr/>
        </p:nvSpPr>
        <p:spPr>
          <a:xfrm>
            <a:off x="812800" y="3446760"/>
            <a:ext cx="3662680" cy="909141"/>
          </a:xfrm>
          <a:prstGeom prst="rect">
            <a:avLst/>
          </a:prstGeom>
          <a:noFill/>
          <a:ln/>
        </p:spPr>
        <p:txBody>
          <a:bodyPr wrap="square" lIns="0" tIns="0" rIns="0" bIns="0" rtlCol="0" anchor="t">
            <a:normAutofit/>
          </a:bodyPr>
          <a:lstStyle/>
          <a:p>
            <a:pPr algn="l" indent="0" marL="0">
              <a:lnSpc>
                <a:spcPts val="2320"/>
              </a:lnSpc>
              <a:buNone/>
            </a:pPr>
            <a:r>
              <a:rPr lang="en-US" sz="1600" dirty="0">
                <a:solidFill>
                  <a:srgbClr val="182025"/>
                </a:solidFill>
                <a:latin typeface="Source Sans 3" pitchFamily="34" charset="0"/>
                <a:ea typeface="Source Sans 3" pitchFamily="34" charset="-122"/>
                <a:cs typeface="Source Sans 3" pitchFamily="34" charset="-120"/>
              </a:rPr>
              <a:t>Schedule events, blend in eLearning, manage waiting lists and bookings. Teams and Zoom built in.</a:t>
            </a:r>
            <a:endParaRPr lang="en-US" sz="1600" dirty="0"/>
          </a:p>
        </p:txBody>
      </p:sp>
      <p:pic>
        <p:nvPicPr>
          <p:cNvPr id="5" name="Image 0" descr="The Open eLMS monthly calendar with scheduled training events listed for a selected day">    </p:cNvPr>
          <p:cNvPicPr>
            <a:picLocks noChangeAspect="1"/>
          </p:cNvPicPr>
          <p:nvPr/>
        </p:nvPicPr>
        <p:blipFill>
          <a:blip r:embed="rId1"/>
          <a:srcRect l="0" r="0" t="0" b="0"/>
          <a:stretch/>
        </p:blipFill>
        <p:spPr>
          <a:xfrm>
            <a:off x="4775200" y="2031305"/>
            <a:ext cx="6604000" cy="3714750"/>
          </a:xfrm>
          <a:prstGeom prst="roundRect">
            <a:avLst>
              <a:gd name="adj" fmla="val 2735"/>
            </a:avLst>
          </a:prstGeom>
          <a:effectLst>
            <a:outerShdw sx="100000" sy="100000" kx="0" ky="0" algn="bl" rotWithShape="0" blurRad="203200" dist="76200" dir="5400000">
              <a:srgbClr val="102932">
                <a:alpha val="16000"/>
              </a:srgbClr>
            </a:outerShdw>
          </a:effectLst>
        </p:spPr>
      </p:pic>
      <p:pic>
        <p:nvPicPr>
          <p:cNvPr id="6" name="Image 1" descr="Open eLMS logo">    </p:cNvPr>
          <p:cNvPicPr>
            <a:picLocks noChangeAspect="1"/>
          </p:cNvPicPr>
          <p:nvPr/>
        </p:nvPicPr>
        <p:blipFill>
          <a:blip r:embed="rId2"/>
          <a:srcRect l="0" r="0" t="-28" b="-28"/>
          <a:stretch/>
        </p:blipFill>
        <p:spPr>
          <a:xfrm>
            <a:off x="812800" y="6184900"/>
            <a:ext cx="1301750" cy="342900"/>
          </a:xfrm>
          <a:prstGeom prst="rect">
            <a:avLst/>
          </a:prstGeom>
        </p:spPr>
      </p:pic>
      <p:sp>
        <p:nvSpPr>
          <p:cNvPr id="7" name="Text 3"/>
          <p:cNvSpPr/>
          <p:nvPr/>
        </p:nvSpPr>
        <p:spPr>
          <a:xfrm>
            <a:off x="8239760" y="6238280"/>
            <a:ext cx="313944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576166"/>
                </a:solidFill>
                <a:latin typeface="Source Sans 3" pitchFamily="34" charset="0"/>
                <a:ea typeface="Source Sans 3" pitchFamily="34" charset="-122"/>
                <a:cs typeface="Source Sans 3" pitchFamily="34" charset="-120"/>
              </a:rPr>
              <a:t>openelms.com</a:t>
            </a:r>
            <a:endParaRPr lang="en-US" sz="1200"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C2295C"/>
                </a:solidFill>
                <a:latin typeface="Source Sans 3" pitchFamily="34" charset="0"/>
                <a:ea typeface="Source Sans 3" pitchFamily="34" charset="-122"/>
                <a:cs typeface="Source Sans 3" pitchFamily="34" charset="-120"/>
              </a:rPr>
              <a:t>WHAT YOU GET · 03 OF 12</a:t>
            </a:r>
            <a:endParaRPr lang="en-US" sz="1200" dirty="0"/>
          </a:p>
        </p:txBody>
      </p:sp>
      <p:sp>
        <p:nvSpPr>
          <p:cNvPr id="3" name="Text 1"/>
          <p:cNvSpPr/>
          <p:nvPr>
            <p:ph type="title"/>
          </p:nvPr>
        </p:nvSpPr>
        <p:spPr>
          <a:xfrm>
            <a:off x="812800" y="1127720"/>
            <a:ext cx="10883392" cy="528241"/>
          </a:xfrm>
          <a:prstGeom prst="rect">
            <a:avLst/>
          </a:prstGeom>
          <a:noFill/>
          <a:ln/>
        </p:spPr>
        <p:txBody>
          <a:bodyPr wrap="square" lIns="0" tIns="0" rIns="0" bIns="0" rtlCol="0" anchor="t">
            <a:normAutofit/>
          </a:bodyPr>
          <a:lstStyle/>
          <a:p>
            <a:pPr algn="l" indent="0" marL="0">
              <a:lnSpc>
                <a:spcPts val="3960"/>
              </a:lnSpc>
              <a:buNone/>
            </a:pPr>
            <a:r>
              <a:rPr lang="en-US" sz="3600" b="1" i="0" dirty="0">
                <a:solidFill>
                  <a:srgbClr val="182025"/>
                </a:solidFill>
                <a:latin typeface="Source Serif 4" pitchFamily="18" charset="0"/>
                <a:ea typeface="Source Serif 4" pitchFamily="18" charset="-122"/>
                <a:cs typeface="Source Serif 4" pitchFamily="18" charset="-120"/>
              </a:rPr>
              <a:t>eLearning library: </a:t>
            </a:r>
            <a:r>
              <a:rPr lang="en-US" sz="3600" b="1" i="0" dirty="0">
                <a:solidFill>
                  <a:srgbClr val="C2295C"/>
                </a:solidFill>
                <a:latin typeface="Source Serif 4" pitchFamily="18" charset="0"/>
                <a:ea typeface="Source Serif 4" pitchFamily="18" charset="-122"/>
                <a:cs typeface="Source Serif 4" pitchFamily="18" charset="-120"/>
              </a:rPr>
              <a:t>ready to use</a:t>
            </a:r>
            <a:endParaRPr lang="en-US" sz="3600" dirty="0"/>
          </a:p>
        </p:txBody>
      </p:sp>
      <p:sp>
        <p:nvSpPr>
          <p:cNvPr id="4" name="Shape 2"/>
          <p:cNvSpPr/>
          <p:nvPr/>
        </p:nvSpPr>
        <p:spPr>
          <a:xfrm>
            <a:off x="812800" y="3042940"/>
            <a:ext cx="3937000" cy="1691481"/>
          </a:xfrm>
          <a:prstGeom prst="roundRect">
            <a:avLst>
              <a:gd name="adj" fmla="val 4505"/>
            </a:avLst>
          </a:prstGeom>
          <a:solidFill>
            <a:srgbClr val="F6F8F9"/>
          </a:solidFill>
          <a:ln/>
        </p:spPr>
      </p:sp>
      <p:sp>
        <p:nvSpPr>
          <p:cNvPr id="5" name="Text 3"/>
          <p:cNvSpPr/>
          <p:nvPr/>
        </p:nvSpPr>
        <p:spPr>
          <a:xfrm>
            <a:off x="1117600" y="3347740"/>
            <a:ext cx="3427222" cy="807641"/>
          </a:xfrm>
          <a:prstGeom prst="rect">
            <a:avLst/>
          </a:prstGeom>
          <a:noFill/>
          <a:ln/>
        </p:spPr>
        <p:txBody>
          <a:bodyPr wrap="square" lIns="0" tIns="0" rIns="0" bIns="0" rtlCol="0" anchor="t">
            <a:normAutofit/>
          </a:bodyPr>
          <a:lstStyle/>
          <a:p>
            <a:pPr algn="l" indent="0" marL="0">
              <a:lnSpc>
                <a:spcPts val="6160"/>
              </a:lnSpc>
              <a:buNone/>
            </a:pPr>
            <a:r>
              <a:rPr lang="en-US" sz="5600" b="1" dirty="0">
                <a:solidFill>
                  <a:srgbClr val="C2295C"/>
                </a:solidFill>
                <a:latin typeface="Source Serif 4" pitchFamily="18" charset="0"/>
                <a:ea typeface="Source Serif 4" pitchFamily="18" charset="-122"/>
                <a:cs typeface="Source Serif 4" pitchFamily="18" charset="-120"/>
              </a:rPr>
              <a:t>5,500+</a:t>
            </a:r>
            <a:endParaRPr lang="en-US" sz="5600" dirty="0"/>
          </a:p>
        </p:txBody>
      </p:sp>
      <p:sp>
        <p:nvSpPr>
          <p:cNvPr id="6" name="Text 4"/>
          <p:cNvSpPr/>
          <p:nvPr/>
        </p:nvSpPr>
        <p:spPr>
          <a:xfrm>
            <a:off x="1117600" y="4180780"/>
            <a:ext cx="3427222" cy="274241"/>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576166"/>
                </a:solidFill>
                <a:latin typeface="Source Sans 3" pitchFamily="34" charset="0"/>
                <a:ea typeface="Source Sans 3" pitchFamily="34" charset="-122"/>
                <a:cs typeface="Source Sans 3" pitchFamily="34" charset="-120"/>
              </a:rPr>
              <a:t>courses in 28 languages</a:t>
            </a:r>
            <a:endParaRPr lang="en-US" sz="1400" dirty="0"/>
          </a:p>
        </p:txBody>
      </p:sp>
      <p:sp>
        <p:nvSpPr>
          <p:cNvPr id="7" name="Text 5"/>
          <p:cNvSpPr/>
          <p:nvPr/>
        </p:nvSpPr>
        <p:spPr>
          <a:xfrm>
            <a:off x="5156200" y="3557290"/>
            <a:ext cx="6409690" cy="688181"/>
          </a:xfrm>
          <a:prstGeom prst="rect">
            <a:avLst/>
          </a:prstGeom>
          <a:noFill/>
          <a:ln/>
        </p:spPr>
        <p:txBody>
          <a:bodyPr wrap="square" lIns="0" tIns="0" rIns="0" bIns="0" rtlCol="0" anchor="t">
            <a:normAutofit/>
          </a:bodyPr>
          <a:lstStyle/>
          <a:p>
            <a:pPr algn="l" indent="0" marL="0">
              <a:lnSpc>
                <a:spcPts val="2610"/>
              </a:lnSpc>
              <a:buNone/>
            </a:pPr>
            <a:r>
              <a:rPr lang="en-US" sz="1800" dirty="0">
                <a:solidFill>
                  <a:srgbClr val="182025"/>
                </a:solidFill>
                <a:latin typeface="Source Sans 3" pitchFamily="34" charset="0"/>
                <a:ea typeface="Source Sans 3" pitchFamily="34" charset="-122"/>
                <a:cs typeface="Source Sans 3" pitchFamily="34" charset="-120"/>
              </a:rPr>
              <a:t>Compliance, health and safety, management and IT skills, every course QA-checked and fully editable.</a:t>
            </a:r>
            <a:endParaRPr lang="en-US" sz="1800" dirty="0"/>
          </a:p>
        </p:txBody>
      </p:sp>
      <p:pic>
        <p:nvPicPr>
          <p:cNvPr id="8" name="Image 0" descr="Open eLMS logo">    </p:cNvPr>
          <p:cNvPicPr>
            <a:picLocks noChangeAspect="1"/>
          </p:cNvPicPr>
          <p:nvPr/>
        </p:nvPicPr>
        <p:blipFill>
          <a:blip r:embed="rId1"/>
          <a:srcRect l="0" r="0" t="-28" b="-28"/>
          <a:stretch/>
        </p:blipFill>
        <p:spPr>
          <a:xfrm>
            <a:off x="812800" y="6184900"/>
            <a:ext cx="1301750" cy="342900"/>
          </a:xfrm>
          <a:prstGeom prst="rect">
            <a:avLst/>
          </a:prstGeom>
        </p:spPr>
      </p:pic>
      <p:sp>
        <p:nvSpPr>
          <p:cNvPr id="9" name="Text 6"/>
          <p:cNvSpPr/>
          <p:nvPr/>
        </p:nvSpPr>
        <p:spPr>
          <a:xfrm>
            <a:off x="8239760" y="6238280"/>
            <a:ext cx="313944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576166"/>
                </a:solidFill>
                <a:latin typeface="Source Sans 3" pitchFamily="34" charset="0"/>
                <a:ea typeface="Source Sans 3" pitchFamily="34" charset="-122"/>
                <a:cs typeface="Source Sans 3" pitchFamily="34" charset="-120"/>
              </a:rPr>
              <a:t>openelms.com</a:t>
            </a:r>
            <a:endParaRPr lang="en-US" sz="1200"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bg>
      <p:bgPr>
        <a:solidFill>
          <a:srgbClr val="F6F8F9"/>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C2295C"/>
                </a:solidFill>
                <a:latin typeface="Source Sans 3" pitchFamily="34" charset="0"/>
                <a:ea typeface="Source Sans 3" pitchFamily="34" charset="-122"/>
                <a:cs typeface="Source Sans 3" pitchFamily="34" charset="-120"/>
              </a:rPr>
              <a:t>WHAT YOU GET · 03 OF 12</a:t>
            </a:r>
            <a:endParaRPr lang="en-US" sz="1200" dirty="0"/>
          </a:p>
        </p:txBody>
      </p:sp>
      <p:sp>
        <p:nvSpPr>
          <p:cNvPr id="3" name="Text 1"/>
          <p:cNvSpPr/>
          <p:nvPr>
            <p:ph type="title"/>
          </p:nvPr>
        </p:nvSpPr>
        <p:spPr>
          <a:xfrm>
            <a:off x="812800" y="1127720"/>
            <a:ext cx="10883392" cy="528241"/>
          </a:xfrm>
          <a:prstGeom prst="rect">
            <a:avLst/>
          </a:prstGeom>
          <a:noFill/>
          <a:ln/>
        </p:spPr>
        <p:txBody>
          <a:bodyPr wrap="square" lIns="0" tIns="0" rIns="0" bIns="0" rtlCol="0" anchor="t">
            <a:normAutofit/>
          </a:bodyPr>
          <a:lstStyle/>
          <a:p>
            <a:pPr algn="l" indent="0" marL="0">
              <a:lnSpc>
                <a:spcPts val="3960"/>
              </a:lnSpc>
              <a:buNone/>
            </a:pPr>
            <a:r>
              <a:rPr lang="en-US" sz="3600" b="1" i="0" dirty="0">
                <a:solidFill>
                  <a:srgbClr val="182025"/>
                </a:solidFill>
                <a:latin typeface="Source Serif 4" pitchFamily="18" charset="0"/>
                <a:ea typeface="Source Serif 4" pitchFamily="18" charset="-122"/>
                <a:cs typeface="Source Serif 4" pitchFamily="18" charset="-120"/>
              </a:rPr>
              <a:t>Every course is </a:t>
            </a:r>
            <a:r>
              <a:rPr lang="en-US" sz="3600" b="1" i="0" dirty="0">
                <a:solidFill>
                  <a:srgbClr val="C2295C"/>
                </a:solidFill>
                <a:latin typeface="Source Serif 4" pitchFamily="18" charset="0"/>
                <a:ea typeface="Source Serif 4" pitchFamily="18" charset="-122"/>
                <a:cs typeface="Source Serif 4" pitchFamily="18" charset="-120"/>
              </a:rPr>
              <a:t>fully editable</a:t>
            </a:r>
            <a:endParaRPr lang="en-US" sz="3600" dirty="0"/>
          </a:p>
        </p:txBody>
      </p:sp>
      <p:sp>
        <p:nvSpPr>
          <p:cNvPr id="4" name="Text 2"/>
          <p:cNvSpPr/>
          <p:nvPr/>
        </p:nvSpPr>
        <p:spPr>
          <a:xfrm>
            <a:off x="812800" y="3446760"/>
            <a:ext cx="3662680" cy="909141"/>
          </a:xfrm>
          <a:prstGeom prst="rect">
            <a:avLst/>
          </a:prstGeom>
          <a:noFill/>
          <a:ln/>
        </p:spPr>
        <p:txBody>
          <a:bodyPr wrap="square" lIns="0" tIns="0" rIns="0" bIns="0" rtlCol="0" anchor="t">
            <a:normAutofit/>
          </a:bodyPr>
          <a:lstStyle/>
          <a:p>
            <a:pPr algn="l" indent="0" marL="0">
              <a:lnSpc>
                <a:spcPts val="2320"/>
              </a:lnSpc>
              <a:buNone/>
            </a:pPr>
            <a:r>
              <a:rPr lang="en-US" sz="1600" dirty="0">
                <a:solidFill>
                  <a:srgbClr val="182025"/>
                </a:solidFill>
                <a:latin typeface="Source Sans 3" pitchFamily="34" charset="0"/>
                <a:ea typeface="Source Sans 3" pitchFamily="34" charset="-122"/>
                <a:cs typeface="Source Sans 3" pitchFamily="34" charset="-120"/>
              </a:rPr>
              <a:t>Change text, branding and images in the online editor, or generate a new image with AI. 1,000+ animations included.</a:t>
            </a:r>
            <a:endParaRPr lang="en-US" sz="1600" dirty="0"/>
          </a:p>
        </p:txBody>
      </p:sp>
      <p:pic>
        <p:nvPicPr>
          <p:cNvPr id="5" name="Image 0" descr="The Open eLMS Creator editor showing course navigation, a Managing a Team screen and the inspector panel">    </p:cNvPr>
          <p:cNvPicPr>
            <a:picLocks noChangeAspect="1"/>
          </p:cNvPicPr>
          <p:nvPr/>
        </p:nvPicPr>
        <p:blipFill>
          <a:blip r:embed="rId1"/>
          <a:srcRect l="0" r="0" t="0" b="0"/>
          <a:stretch/>
        </p:blipFill>
        <p:spPr>
          <a:xfrm>
            <a:off x="4775200" y="2031305"/>
            <a:ext cx="6604000" cy="3714750"/>
          </a:xfrm>
          <a:prstGeom prst="roundRect">
            <a:avLst>
              <a:gd name="adj" fmla="val 2735"/>
            </a:avLst>
          </a:prstGeom>
          <a:effectLst>
            <a:outerShdw sx="100000" sy="100000" kx="0" ky="0" algn="bl" rotWithShape="0" blurRad="203200" dist="76200" dir="5400000">
              <a:srgbClr val="102932">
                <a:alpha val="16000"/>
              </a:srgbClr>
            </a:outerShdw>
          </a:effectLst>
        </p:spPr>
      </p:pic>
      <p:pic>
        <p:nvPicPr>
          <p:cNvPr id="6" name="Image 1" descr="Open eLMS logo">    </p:cNvPr>
          <p:cNvPicPr>
            <a:picLocks noChangeAspect="1"/>
          </p:cNvPicPr>
          <p:nvPr/>
        </p:nvPicPr>
        <p:blipFill>
          <a:blip r:embed="rId2"/>
          <a:srcRect l="0" r="0" t="-28" b="-28"/>
          <a:stretch/>
        </p:blipFill>
        <p:spPr>
          <a:xfrm>
            <a:off x="812800" y="6184900"/>
            <a:ext cx="1301750" cy="342900"/>
          </a:xfrm>
          <a:prstGeom prst="rect">
            <a:avLst/>
          </a:prstGeom>
        </p:spPr>
      </p:pic>
      <p:sp>
        <p:nvSpPr>
          <p:cNvPr id="7" name="Text 3"/>
          <p:cNvSpPr/>
          <p:nvPr/>
        </p:nvSpPr>
        <p:spPr>
          <a:xfrm>
            <a:off x="8239760" y="6238280"/>
            <a:ext cx="313944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576166"/>
                </a:solidFill>
                <a:latin typeface="Source Sans 3" pitchFamily="34" charset="0"/>
                <a:ea typeface="Source Sans 3" pitchFamily="34" charset="-122"/>
                <a:cs typeface="Source Sans 3" pitchFamily="34" charset="-120"/>
              </a:rPr>
              <a:t>openelms.com</a:t>
            </a:r>
            <a:endParaRPr lang="en-US" sz="1200"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bg>
      <p:bgPr>
        <a:solidFill>
          <a:srgbClr val="F6F8F9"/>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C2295C"/>
                </a:solidFill>
                <a:latin typeface="Source Sans 3" pitchFamily="34" charset="0"/>
                <a:ea typeface="Source Sans 3" pitchFamily="34" charset="-122"/>
                <a:cs typeface="Source Sans 3" pitchFamily="34" charset="-120"/>
              </a:rPr>
              <a:t>WHAT YOU GET · 04 OF 12</a:t>
            </a:r>
            <a:endParaRPr lang="en-US" sz="1200" dirty="0"/>
          </a:p>
        </p:txBody>
      </p:sp>
      <p:sp>
        <p:nvSpPr>
          <p:cNvPr id="3" name="Text 1"/>
          <p:cNvSpPr/>
          <p:nvPr>
            <p:ph type="title"/>
          </p:nvPr>
        </p:nvSpPr>
        <p:spPr>
          <a:xfrm>
            <a:off x="812800" y="1127720"/>
            <a:ext cx="10883392" cy="528241"/>
          </a:xfrm>
          <a:prstGeom prst="rect">
            <a:avLst/>
          </a:prstGeom>
          <a:noFill/>
          <a:ln/>
        </p:spPr>
        <p:txBody>
          <a:bodyPr wrap="square" lIns="0" tIns="0" rIns="0" bIns="0" rtlCol="0" anchor="t">
            <a:normAutofit/>
          </a:bodyPr>
          <a:lstStyle/>
          <a:p>
            <a:pPr algn="l" indent="0" marL="0">
              <a:lnSpc>
                <a:spcPts val="3960"/>
              </a:lnSpc>
              <a:buNone/>
            </a:pPr>
            <a:r>
              <a:rPr lang="en-US" sz="3600" b="1" i="0" dirty="0">
                <a:solidFill>
                  <a:srgbClr val="182025"/>
                </a:solidFill>
                <a:latin typeface="Source Serif 4" pitchFamily="18" charset="0"/>
                <a:ea typeface="Source Serif 4" pitchFamily="18" charset="-122"/>
                <a:cs typeface="Source Serif 4" pitchFamily="18" charset="-120"/>
              </a:rPr>
              <a:t>AI course generator: </a:t>
            </a:r>
            <a:r>
              <a:rPr lang="en-US" sz="3600" b="1" i="0" dirty="0">
                <a:solidFill>
                  <a:srgbClr val="C2295C"/>
                </a:solidFill>
                <a:latin typeface="Source Serif 4" pitchFamily="18" charset="0"/>
                <a:ea typeface="Source Serif 4" pitchFamily="18" charset="-122"/>
                <a:cs typeface="Source Serif 4" pitchFamily="18" charset="-120"/>
              </a:rPr>
              <a:t>eLearning in minutes</a:t>
            </a:r>
            <a:endParaRPr lang="en-US" sz="3600" dirty="0"/>
          </a:p>
        </p:txBody>
      </p:sp>
      <p:sp>
        <p:nvSpPr>
          <p:cNvPr id="4" name="Text 2"/>
          <p:cNvSpPr/>
          <p:nvPr/>
        </p:nvSpPr>
        <p:spPr>
          <a:xfrm>
            <a:off x="812800" y="3446760"/>
            <a:ext cx="4264406" cy="909141"/>
          </a:xfrm>
          <a:prstGeom prst="rect">
            <a:avLst/>
          </a:prstGeom>
          <a:noFill/>
          <a:ln/>
        </p:spPr>
        <p:txBody>
          <a:bodyPr wrap="square" lIns="0" tIns="0" rIns="0" bIns="0" rtlCol="0" anchor="t">
            <a:normAutofit/>
          </a:bodyPr>
          <a:lstStyle/>
          <a:p>
            <a:pPr algn="l" indent="0" marL="0">
              <a:lnSpc>
                <a:spcPts val="2320"/>
              </a:lnSpc>
              <a:buNone/>
            </a:pPr>
            <a:r>
              <a:rPr lang="en-US" sz="1600" dirty="0">
                <a:solidFill>
                  <a:srgbClr val="182025"/>
                </a:solidFill>
                <a:latin typeface="Source Sans 3" pitchFamily="34" charset="0"/>
                <a:ea typeface="Source Sans 3" pitchFamily="34" charset="-122"/>
                <a:cs typeface="Source Sans 3" pitchFamily="34" charset="-120"/>
              </a:rPr>
              <a:t>From a prompt or a document: video presenters, learning goals, voiceover and design. A genuine game changer.</a:t>
            </a:r>
            <a:endParaRPr lang="en-US" sz="1600" dirty="0"/>
          </a:p>
        </p:txBody>
      </p:sp>
      <p:pic>
        <p:nvPicPr>
          <p:cNvPr id="5" name="Image 0" descr="The Open eLMS library with the Create new course card: generate with AI or start blank">    </p:cNvPr>
          <p:cNvPicPr>
            <a:picLocks noChangeAspect="1"/>
          </p:cNvPicPr>
          <p:nvPr/>
        </p:nvPicPr>
        <p:blipFill>
          <a:blip r:embed="rId1"/>
          <a:srcRect l="0" r="0" t="-24" b="-24"/>
          <a:stretch/>
        </p:blipFill>
        <p:spPr>
          <a:xfrm>
            <a:off x="5359400" y="2031305"/>
            <a:ext cx="6019800" cy="3714750"/>
          </a:xfrm>
          <a:prstGeom prst="roundRect">
            <a:avLst>
              <a:gd name="adj" fmla="val 2735"/>
            </a:avLst>
          </a:prstGeom>
          <a:effectLst>
            <a:outerShdw sx="100000" sy="100000" kx="0" ky="0" algn="bl" rotWithShape="0" blurRad="203200" dist="76200" dir="5400000">
              <a:srgbClr val="102932">
                <a:alpha val="16000"/>
              </a:srgbClr>
            </a:outerShdw>
          </a:effectLst>
        </p:spPr>
      </p:pic>
      <p:pic>
        <p:nvPicPr>
          <p:cNvPr id="6" name="Image 1" descr="Open eLMS logo">    </p:cNvPr>
          <p:cNvPicPr>
            <a:picLocks noChangeAspect="1"/>
          </p:cNvPicPr>
          <p:nvPr/>
        </p:nvPicPr>
        <p:blipFill>
          <a:blip r:embed="rId2"/>
          <a:srcRect l="0" r="0" t="-28" b="-28"/>
          <a:stretch/>
        </p:blipFill>
        <p:spPr>
          <a:xfrm>
            <a:off x="812800" y="6184900"/>
            <a:ext cx="1301750" cy="342900"/>
          </a:xfrm>
          <a:prstGeom prst="rect">
            <a:avLst/>
          </a:prstGeom>
        </p:spPr>
      </p:pic>
      <p:sp>
        <p:nvSpPr>
          <p:cNvPr id="7" name="Text 3"/>
          <p:cNvSpPr/>
          <p:nvPr/>
        </p:nvSpPr>
        <p:spPr>
          <a:xfrm>
            <a:off x="8239760" y="6238280"/>
            <a:ext cx="313944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576166"/>
                </a:solidFill>
                <a:latin typeface="Source Sans 3" pitchFamily="34" charset="0"/>
                <a:ea typeface="Source Sans 3" pitchFamily="34" charset="-122"/>
                <a:cs typeface="Source Sans 3" pitchFamily="34" charset="-120"/>
              </a:rPr>
              <a:t>openelms.com</a:t>
            </a:r>
            <a:endParaRPr lang="en-US" sz="1200"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bg>
      <p:bgPr>
        <a:solidFill>
          <a:srgbClr val="F6F8F9"/>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C2295C"/>
                </a:solidFill>
                <a:latin typeface="Source Sans 3" pitchFamily="34" charset="0"/>
                <a:ea typeface="Source Sans 3" pitchFamily="34" charset="-122"/>
                <a:cs typeface="Source Sans 3" pitchFamily="34" charset="-120"/>
              </a:rPr>
              <a:t>WHAT YOU GET · 04 OF 12</a:t>
            </a:r>
            <a:endParaRPr lang="en-US" sz="1200" dirty="0"/>
          </a:p>
        </p:txBody>
      </p:sp>
      <p:sp>
        <p:nvSpPr>
          <p:cNvPr id="3" name="Text 1"/>
          <p:cNvSpPr/>
          <p:nvPr>
            <p:ph type="title"/>
          </p:nvPr>
        </p:nvSpPr>
        <p:spPr>
          <a:xfrm>
            <a:off x="812800" y="1127720"/>
            <a:ext cx="10883392" cy="528241"/>
          </a:xfrm>
          <a:prstGeom prst="rect">
            <a:avLst/>
          </a:prstGeom>
          <a:noFill/>
          <a:ln/>
        </p:spPr>
        <p:txBody>
          <a:bodyPr wrap="square" lIns="0" tIns="0" rIns="0" bIns="0" rtlCol="0" anchor="t">
            <a:normAutofit/>
          </a:bodyPr>
          <a:lstStyle/>
          <a:p>
            <a:pPr algn="l" indent="0" marL="0">
              <a:lnSpc>
                <a:spcPts val="3960"/>
              </a:lnSpc>
              <a:buNone/>
            </a:pPr>
            <a:r>
              <a:rPr lang="en-US" sz="3600" b="1" i="0" dirty="0">
                <a:solidFill>
                  <a:srgbClr val="182025"/>
                </a:solidFill>
                <a:latin typeface="Source Serif 4" pitchFamily="18" charset="0"/>
                <a:ea typeface="Source Serif 4" pitchFamily="18" charset="-122"/>
                <a:cs typeface="Source Serif 4" pitchFamily="18" charset="-120"/>
              </a:rPr>
              <a:t>Any language, </a:t>
            </a:r>
            <a:r>
              <a:rPr lang="en-US" sz="3600" b="1" i="0" dirty="0">
                <a:solidFill>
                  <a:srgbClr val="C2295C"/>
                </a:solidFill>
                <a:latin typeface="Source Serif 4" pitchFamily="18" charset="0"/>
                <a:ea typeface="Source Serif 4" pitchFamily="18" charset="-122"/>
                <a:cs typeface="Source Serif 4" pitchFamily="18" charset="-120"/>
              </a:rPr>
              <a:t>any question type</a:t>
            </a:r>
            <a:endParaRPr lang="en-US" sz="3600" dirty="0"/>
          </a:p>
        </p:txBody>
      </p:sp>
      <p:sp>
        <p:nvSpPr>
          <p:cNvPr id="4" name="Text 2"/>
          <p:cNvSpPr/>
          <p:nvPr/>
        </p:nvSpPr>
        <p:spPr>
          <a:xfrm>
            <a:off x="812800" y="3384550"/>
            <a:ext cx="7809357" cy="614561"/>
          </a:xfrm>
          <a:prstGeom prst="rect">
            <a:avLst/>
          </a:prstGeom>
          <a:noFill/>
          <a:ln/>
        </p:spPr>
        <p:txBody>
          <a:bodyPr wrap="square" lIns="0" tIns="0" rIns="0" bIns="0" rtlCol="0" anchor="t">
            <a:normAutofit/>
          </a:bodyPr>
          <a:lstStyle/>
          <a:p>
            <a:pPr algn="l" indent="0" marL="0">
              <a:lnSpc>
                <a:spcPts val="2320"/>
              </a:lnSpc>
              <a:buNone/>
            </a:pPr>
            <a:r>
              <a:rPr lang="en-US" sz="1600" dirty="0">
                <a:solidFill>
                  <a:srgbClr val="182025"/>
                </a:solidFill>
                <a:latin typeface="Source Sans 3" pitchFamily="34" charset="0"/>
                <a:ea typeface="Source Sans 3" pitchFamily="34" charset="-122"/>
                <a:cs typeface="Source Sans 3" pitchFamily="34" charset="-120"/>
              </a:rPr>
              <a:t>Translate the whole course, voiceover and presenters included. Quizzes take any question type:</a:t>
            </a:r>
            <a:endParaRPr lang="en-US" sz="1600" dirty="0"/>
          </a:p>
        </p:txBody>
      </p:sp>
      <p:sp>
        <p:nvSpPr>
          <p:cNvPr id="5" name="Text 3"/>
          <p:cNvSpPr/>
          <p:nvPr/>
        </p:nvSpPr>
        <p:spPr>
          <a:xfrm>
            <a:off x="812800" y="4126111"/>
            <a:ext cx="7809357" cy="292100"/>
          </a:xfrm>
          <a:prstGeom prst="rect">
            <a:avLst/>
          </a:prstGeom>
          <a:noFill/>
          <a:ln/>
        </p:spPr>
        <p:txBody>
          <a:bodyPr wrap="square" lIns="0" tIns="0" rIns="0" bIns="0" rtlCol="0" anchor="t">
            <a:normAutofit/>
          </a:bodyPr>
          <a:lstStyle/>
          <a:p>
            <a:pPr algn="l" indent="0" marL="0">
              <a:lnSpc>
                <a:spcPts val="2100"/>
              </a:lnSpc>
              <a:buNone/>
            </a:pPr>
            <a:r>
              <a:rPr lang="en-US" sz="1400" dirty="0">
                <a:solidFill>
                  <a:srgbClr val="576166"/>
                </a:solidFill>
                <a:latin typeface="Source Sans 3" pitchFamily="34" charset="0"/>
                <a:ea typeface="Source Sans 3" pitchFamily="34" charset="-122"/>
                <a:cs typeface="Source Sans 3" pitchFamily="34" charset="-120"/>
              </a:rPr>
              <a:t>Drag and drop · Fill in the missing word · Multiple choice · Multi-select · Matching pairs</a:t>
            </a:r>
            <a:endParaRPr lang="en-US" sz="1400" dirty="0"/>
          </a:p>
        </p:txBody>
      </p:sp>
      <p:pic>
        <p:nvPicPr>
          <p:cNvPr id="6" name="Image 0" descr="The Open eLMS Add language menu listing French, Spanish, German, Japanese, Chinese, Arabic, Hindi and more">    </p:cNvPr>
          <p:cNvPicPr>
            <a:picLocks noChangeAspect="1"/>
          </p:cNvPicPr>
          <p:nvPr/>
        </p:nvPicPr>
        <p:blipFill>
          <a:blip r:embed="rId1"/>
          <a:srcRect l="-8" r="-8" t="0" b="0"/>
          <a:stretch/>
        </p:blipFill>
        <p:spPr>
          <a:xfrm>
            <a:off x="9004300" y="2031305"/>
            <a:ext cx="2374900" cy="3714750"/>
          </a:xfrm>
          <a:prstGeom prst="roundRect">
            <a:avLst>
              <a:gd name="adj" fmla="val 4278"/>
            </a:avLst>
          </a:prstGeom>
          <a:effectLst>
            <a:outerShdw sx="100000" sy="100000" kx="0" ky="0" algn="bl" rotWithShape="0" blurRad="203200" dist="76200" dir="5400000">
              <a:srgbClr val="102932">
                <a:alpha val="16000"/>
              </a:srgbClr>
            </a:outerShdw>
          </a:effectLst>
        </p:spPr>
      </p:pic>
      <p:pic>
        <p:nvPicPr>
          <p:cNvPr id="7" name="Image 1" descr="Open eLMS logo">    </p:cNvPr>
          <p:cNvPicPr>
            <a:picLocks noChangeAspect="1"/>
          </p:cNvPicPr>
          <p:nvPr/>
        </p:nvPicPr>
        <p:blipFill>
          <a:blip r:embed="rId2"/>
          <a:srcRect l="0" r="0" t="-28" b="-28"/>
          <a:stretch/>
        </p:blipFill>
        <p:spPr>
          <a:xfrm>
            <a:off x="812800" y="6184900"/>
            <a:ext cx="1301750" cy="342900"/>
          </a:xfrm>
          <a:prstGeom prst="rect">
            <a:avLst/>
          </a:prstGeom>
        </p:spPr>
      </p:pic>
      <p:sp>
        <p:nvSpPr>
          <p:cNvPr id="8" name="Text 4"/>
          <p:cNvSpPr/>
          <p:nvPr/>
        </p:nvSpPr>
        <p:spPr>
          <a:xfrm>
            <a:off x="8239760" y="6238280"/>
            <a:ext cx="313944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576166"/>
                </a:solidFill>
                <a:latin typeface="Source Sans 3" pitchFamily="34" charset="0"/>
                <a:ea typeface="Source Sans 3" pitchFamily="34" charset="-122"/>
                <a:cs typeface="Source Sans 3" pitchFamily="34" charset="-120"/>
              </a:rPr>
              <a:t>openelms.com</a:t>
            </a:r>
            <a:endParaRPr lang="en-US" sz="1200"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bg>
      <p:bgPr>
        <a:solidFill>
          <a:srgbClr val="F6F8F9"/>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C2295C"/>
                </a:solidFill>
                <a:latin typeface="Source Sans 3" pitchFamily="34" charset="0"/>
                <a:ea typeface="Source Sans 3" pitchFamily="34" charset="-122"/>
                <a:cs typeface="Source Sans 3" pitchFamily="34" charset="-120"/>
              </a:rPr>
              <a:t>WHAT YOU GET · 05 OF 12</a:t>
            </a:r>
            <a:endParaRPr lang="en-US" sz="1200" dirty="0"/>
          </a:p>
        </p:txBody>
      </p:sp>
      <p:sp>
        <p:nvSpPr>
          <p:cNvPr id="3" name="Text 1"/>
          <p:cNvSpPr/>
          <p:nvPr>
            <p:ph type="title"/>
          </p:nvPr>
        </p:nvSpPr>
        <p:spPr>
          <a:xfrm>
            <a:off x="812800" y="1127720"/>
            <a:ext cx="10883392" cy="528241"/>
          </a:xfrm>
          <a:prstGeom prst="rect">
            <a:avLst/>
          </a:prstGeom>
          <a:noFill/>
          <a:ln/>
        </p:spPr>
        <p:txBody>
          <a:bodyPr wrap="square" lIns="0" tIns="0" rIns="0" bIns="0" rtlCol="0" anchor="t">
            <a:normAutofit/>
          </a:bodyPr>
          <a:lstStyle/>
          <a:p>
            <a:pPr algn="l" indent="0" marL="0">
              <a:lnSpc>
                <a:spcPts val="3960"/>
              </a:lnSpc>
              <a:buNone/>
            </a:pPr>
            <a:r>
              <a:rPr lang="en-US" sz="3600" b="1" i="0" dirty="0">
                <a:solidFill>
                  <a:srgbClr val="182025"/>
                </a:solidFill>
                <a:latin typeface="Source Serif 4" pitchFamily="18" charset="0"/>
                <a:ea typeface="Source Serif 4" pitchFamily="18" charset="-122"/>
                <a:cs typeface="Source Serif 4" pitchFamily="18" charset="-120"/>
              </a:rPr>
              <a:t>Tracks </a:t>
            </a:r>
            <a:r>
              <a:rPr lang="en-US" sz="3600" b="1" i="0" dirty="0">
                <a:solidFill>
                  <a:srgbClr val="C2295C"/>
                </a:solidFill>
                <a:latin typeface="Source Serif 4" pitchFamily="18" charset="0"/>
                <a:ea typeface="Source Serif 4" pitchFamily="18" charset="-122"/>
                <a:cs typeface="Source Serif 4" pitchFamily="18" charset="-120"/>
              </a:rPr>
              <a:t>any learning</a:t>
            </a:r>
            <a:endParaRPr lang="en-US" sz="3600" dirty="0"/>
          </a:p>
        </p:txBody>
      </p:sp>
      <p:sp>
        <p:nvSpPr>
          <p:cNvPr id="4" name="Text 2"/>
          <p:cNvSpPr/>
          <p:nvPr/>
        </p:nvSpPr>
        <p:spPr>
          <a:xfrm>
            <a:off x="812800" y="3446760"/>
            <a:ext cx="3662680" cy="909141"/>
          </a:xfrm>
          <a:prstGeom prst="rect">
            <a:avLst/>
          </a:prstGeom>
          <a:noFill/>
          <a:ln/>
        </p:spPr>
        <p:txBody>
          <a:bodyPr wrap="square" lIns="0" tIns="0" rIns="0" bIns="0" rtlCol="0" anchor="t">
            <a:normAutofit/>
          </a:bodyPr>
          <a:lstStyle/>
          <a:p>
            <a:pPr algn="l" indent="0" marL="0">
              <a:lnSpc>
                <a:spcPts val="2320"/>
              </a:lnSpc>
              <a:buNone/>
            </a:pPr>
            <a:r>
              <a:rPr lang="en-US" sz="1600" dirty="0">
                <a:solidFill>
                  <a:srgbClr val="182025"/>
                </a:solidFill>
                <a:latin typeface="Source Sans 3" pitchFamily="34" charset="0"/>
                <a:ea typeface="Source Sans 3" pitchFamily="34" charset="-122"/>
                <a:cs typeface="Source Sans 3" pitchFamily="34" charset="-120"/>
              </a:rPr>
              <a:t>Videos, websites, documents, Go1, H5P, YouTube playlists and more, all filterable by type.</a:t>
            </a:r>
            <a:endParaRPr lang="en-US" sz="1600" dirty="0"/>
          </a:p>
        </p:txBody>
      </p:sp>
      <p:pic>
        <p:nvPicPr>
          <p:cNvPr id="5" name="Image 0" descr="The Open eLMS Add or Assign Learning Resource dialog with options for eLearning, catalogue, essay questions, Go1, H5P and YouTube playlists">    </p:cNvPr>
          <p:cNvPicPr>
            <a:picLocks noChangeAspect="1"/>
          </p:cNvPicPr>
          <p:nvPr/>
        </p:nvPicPr>
        <p:blipFill>
          <a:blip r:embed="rId1"/>
          <a:srcRect l="-40" r="-40" t="0" b="0"/>
          <a:stretch/>
        </p:blipFill>
        <p:spPr>
          <a:xfrm>
            <a:off x="4775200" y="2278955"/>
            <a:ext cx="6604000" cy="3219450"/>
          </a:xfrm>
          <a:prstGeom prst="roundRect">
            <a:avLst>
              <a:gd name="adj" fmla="val 3156"/>
            </a:avLst>
          </a:prstGeom>
          <a:effectLst>
            <a:outerShdw sx="100000" sy="100000" kx="0" ky="0" algn="bl" rotWithShape="0" blurRad="203200" dist="76200" dir="5400000">
              <a:srgbClr val="102932">
                <a:alpha val="16000"/>
              </a:srgbClr>
            </a:outerShdw>
          </a:effectLst>
        </p:spPr>
      </p:pic>
      <p:pic>
        <p:nvPicPr>
          <p:cNvPr id="6" name="Image 1" descr="Open eLMS logo">    </p:cNvPr>
          <p:cNvPicPr>
            <a:picLocks noChangeAspect="1"/>
          </p:cNvPicPr>
          <p:nvPr/>
        </p:nvPicPr>
        <p:blipFill>
          <a:blip r:embed="rId2"/>
          <a:srcRect l="0" r="0" t="-28" b="-28"/>
          <a:stretch/>
        </p:blipFill>
        <p:spPr>
          <a:xfrm>
            <a:off x="812800" y="6184900"/>
            <a:ext cx="1301750" cy="342900"/>
          </a:xfrm>
          <a:prstGeom prst="rect">
            <a:avLst/>
          </a:prstGeom>
        </p:spPr>
      </p:pic>
      <p:sp>
        <p:nvSpPr>
          <p:cNvPr id="7" name="Text 3"/>
          <p:cNvSpPr/>
          <p:nvPr/>
        </p:nvSpPr>
        <p:spPr>
          <a:xfrm>
            <a:off x="8239760" y="6238280"/>
            <a:ext cx="313944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576166"/>
                </a:solidFill>
                <a:latin typeface="Source Sans 3" pitchFamily="34" charset="0"/>
                <a:ea typeface="Source Sans 3" pitchFamily="34" charset="-122"/>
                <a:cs typeface="Source Sans 3" pitchFamily="34" charset="-120"/>
              </a:rPr>
              <a:t>openelms.com</a:t>
            </a:r>
            <a:endParaRPr lang="en-US" sz="1200"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C2295C"/>
                </a:solidFill>
                <a:latin typeface="Source Sans 3" pitchFamily="34" charset="0"/>
                <a:ea typeface="Source Sans 3" pitchFamily="34" charset="-122"/>
                <a:cs typeface="Source Sans 3" pitchFamily="34" charset="-120"/>
              </a:rPr>
              <a:t>WHAT YOU GET · 06 OF 12</a:t>
            </a:r>
            <a:endParaRPr lang="en-US" sz="1200" dirty="0"/>
          </a:p>
        </p:txBody>
      </p:sp>
      <p:sp>
        <p:nvSpPr>
          <p:cNvPr id="3" name="Text 1"/>
          <p:cNvSpPr/>
          <p:nvPr>
            <p:ph type="title"/>
          </p:nvPr>
        </p:nvSpPr>
        <p:spPr>
          <a:xfrm>
            <a:off x="812800" y="1127720"/>
            <a:ext cx="10883392" cy="528241"/>
          </a:xfrm>
          <a:prstGeom prst="rect">
            <a:avLst/>
          </a:prstGeom>
          <a:noFill/>
          <a:ln/>
        </p:spPr>
        <p:txBody>
          <a:bodyPr wrap="square" lIns="0" tIns="0" rIns="0" bIns="0" rtlCol="0" anchor="t">
            <a:normAutofit/>
          </a:bodyPr>
          <a:lstStyle/>
          <a:p>
            <a:pPr algn="l" indent="0" marL="0">
              <a:lnSpc>
                <a:spcPts val="3960"/>
              </a:lnSpc>
              <a:buNone/>
            </a:pPr>
            <a:r>
              <a:rPr lang="en-US" sz="3600" b="1" i="0" dirty="0">
                <a:solidFill>
                  <a:srgbClr val="182025"/>
                </a:solidFill>
                <a:latin typeface="Source Serif 4" pitchFamily="18" charset="0"/>
                <a:ea typeface="Source Serif 4" pitchFamily="18" charset="-122"/>
                <a:cs typeface="Source Serif 4" pitchFamily="18" charset="-120"/>
              </a:rPr>
              <a:t>Skills monitoring: </a:t>
            </a:r>
            <a:r>
              <a:rPr lang="en-US" sz="3600" b="1" i="0" dirty="0">
                <a:solidFill>
                  <a:srgbClr val="C2295C"/>
                </a:solidFill>
                <a:latin typeface="Source Serif 4" pitchFamily="18" charset="0"/>
                <a:ea typeface="Source Serif 4" pitchFamily="18" charset="-122"/>
                <a:cs typeface="Source Serif 4" pitchFamily="18" charset="-120"/>
              </a:rPr>
              <a:t>always up to date</a:t>
            </a:r>
            <a:endParaRPr lang="en-US" sz="3600" dirty="0"/>
          </a:p>
        </p:txBody>
      </p:sp>
      <p:sp>
        <p:nvSpPr>
          <p:cNvPr id="4" name="Shape 2"/>
          <p:cNvSpPr/>
          <p:nvPr/>
        </p:nvSpPr>
        <p:spPr>
          <a:xfrm>
            <a:off x="812800" y="1935361"/>
            <a:ext cx="3420467" cy="1422202"/>
          </a:xfrm>
          <a:prstGeom prst="roundRect">
            <a:avLst>
              <a:gd name="adj" fmla="val 5358"/>
            </a:avLst>
          </a:prstGeom>
          <a:solidFill>
            <a:srgbClr val="ECF3F4"/>
          </a:solidFill>
          <a:ln/>
        </p:spPr>
      </p:sp>
      <p:sp>
        <p:nvSpPr>
          <p:cNvPr id="5" name="Text 3"/>
          <p:cNvSpPr/>
          <p:nvPr/>
        </p:nvSpPr>
        <p:spPr>
          <a:xfrm>
            <a:off x="1066800" y="2189361"/>
            <a:ext cx="1270000" cy="314920"/>
          </a:xfrm>
          <a:prstGeom prst="roundRect">
            <a:avLst>
              <a:gd name="adj" fmla="val 50000"/>
            </a:avLst>
          </a:prstGeom>
          <a:solidFill>
            <a:srgbClr val="356E52"/>
          </a:solidFill>
          <a:ln/>
        </p:spPr>
        <p:txBody>
          <a:bodyPr wrap="square" lIns="55481" tIns="4681" rIns="55481" bIns="0" rtlCol="0" anchor="t">
            <a:normAutofit/>
          </a:bodyPr>
          <a:lstStyle/>
          <a:p>
            <a:pPr algn="ctr" indent="0" marL="0">
              <a:lnSpc>
                <a:spcPts val="1680"/>
              </a:lnSpc>
              <a:buNone/>
            </a:pPr>
            <a:r>
              <a:rPr lang="en-US" sz="1200" b="1" dirty="0">
                <a:solidFill>
                  <a:srgbClr val="FFFFFF"/>
                </a:solidFill>
                <a:latin typeface="Source Sans 3" pitchFamily="34" charset="0"/>
                <a:ea typeface="Source Sans 3" pitchFamily="34" charset="-122"/>
                <a:cs typeface="Source Sans 3" pitchFamily="34" charset="-120"/>
              </a:rPr>
              <a:t>Up to date</a:t>
            </a:r>
            <a:endParaRPr lang="en-US" sz="1200" dirty="0"/>
          </a:p>
        </p:txBody>
      </p:sp>
      <p:sp>
        <p:nvSpPr>
          <p:cNvPr id="6" name="Text 4"/>
          <p:cNvSpPr/>
          <p:nvPr/>
        </p:nvSpPr>
        <p:spPr>
          <a:xfrm>
            <a:off x="1066800" y="2605881"/>
            <a:ext cx="2999841" cy="274241"/>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182025"/>
                </a:solidFill>
                <a:latin typeface="Source Sans 3" pitchFamily="34" charset="0"/>
                <a:ea typeface="Source Sans 3" pitchFamily="34" charset="-122"/>
                <a:cs typeface="Source Sans 3" pitchFamily="34" charset="-120"/>
              </a:rPr>
              <a:t>All related training is complete.</a:t>
            </a:r>
            <a:endParaRPr lang="en-US" sz="1400" dirty="0"/>
          </a:p>
        </p:txBody>
      </p:sp>
      <p:sp>
        <p:nvSpPr>
          <p:cNvPr id="7" name="Shape 5"/>
          <p:cNvSpPr/>
          <p:nvPr/>
        </p:nvSpPr>
        <p:spPr>
          <a:xfrm>
            <a:off x="4385667" y="1935361"/>
            <a:ext cx="3420566" cy="1422202"/>
          </a:xfrm>
          <a:prstGeom prst="roundRect">
            <a:avLst>
              <a:gd name="adj" fmla="val 5358"/>
            </a:avLst>
          </a:prstGeom>
          <a:solidFill>
            <a:srgbClr val="ECF3F4"/>
          </a:solidFill>
          <a:ln/>
        </p:spPr>
      </p:sp>
      <p:sp>
        <p:nvSpPr>
          <p:cNvPr id="8" name="Text 6"/>
          <p:cNvSpPr/>
          <p:nvPr/>
        </p:nvSpPr>
        <p:spPr>
          <a:xfrm>
            <a:off x="4639667" y="2189361"/>
            <a:ext cx="1270000" cy="314920"/>
          </a:xfrm>
          <a:prstGeom prst="roundRect">
            <a:avLst>
              <a:gd name="adj" fmla="val 50000"/>
            </a:avLst>
          </a:prstGeom>
          <a:solidFill>
            <a:srgbClr val="C2295C"/>
          </a:solidFill>
          <a:ln/>
        </p:spPr>
        <p:txBody>
          <a:bodyPr wrap="square" lIns="55481" tIns="4681" rIns="55481" bIns="0" rtlCol="0" anchor="t">
            <a:normAutofit/>
          </a:bodyPr>
          <a:lstStyle/>
          <a:p>
            <a:pPr algn="ctr" indent="0" marL="0">
              <a:lnSpc>
                <a:spcPts val="1680"/>
              </a:lnSpc>
              <a:buNone/>
            </a:pPr>
            <a:r>
              <a:rPr lang="en-US" sz="1200" b="1" dirty="0">
                <a:solidFill>
                  <a:srgbClr val="FFFFFF"/>
                </a:solidFill>
                <a:latin typeface="Source Sans 3" pitchFamily="34" charset="0"/>
                <a:ea typeface="Source Sans 3" pitchFamily="34" charset="-122"/>
                <a:cs typeface="Source Sans 3" pitchFamily="34" charset="-120"/>
              </a:rPr>
              <a:t>Out of date</a:t>
            </a:r>
            <a:endParaRPr lang="en-US" sz="1200" dirty="0"/>
          </a:p>
        </p:txBody>
      </p:sp>
      <p:sp>
        <p:nvSpPr>
          <p:cNvPr id="9" name="Text 7"/>
          <p:cNvSpPr/>
          <p:nvPr/>
        </p:nvSpPr>
        <p:spPr>
          <a:xfrm>
            <a:off x="4639667" y="2605881"/>
            <a:ext cx="2999943" cy="523081"/>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182025"/>
                </a:solidFill>
                <a:latin typeface="Source Sans 3" pitchFamily="34" charset="0"/>
                <a:ea typeface="Source Sans 3" pitchFamily="34" charset="-122"/>
                <a:cs typeface="Source Sans 3" pitchFamily="34" charset="-120"/>
              </a:rPr>
              <a:t>Needs a manager’s sign-off or refresher training.</a:t>
            </a:r>
            <a:endParaRPr lang="en-US" sz="1400" dirty="0"/>
          </a:p>
        </p:txBody>
      </p:sp>
      <p:sp>
        <p:nvSpPr>
          <p:cNvPr id="10" name="Shape 8"/>
          <p:cNvSpPr/>
          <p:nvPr/>
        </p:nvSpPr>
        <p:spPr>
          <a:xfrm>
            <a:off x="7958634" y="1935361"/>
            <a:ext cx="3420566" cy="1422202"/>
          </a:xfrm>
          <a:prstGeom prst="roundRect">
            <a:avLst>
              <a:gd name="adj" fmla="val 5358"/>
            </a:avLst>
          </a:prstGeom>
          <a:solidFill>
            <a:srgbClr val="ECF3F4"/>
          </a:solidFill>
          <a:ln/>
        </p:spPr>
      </p:sp>
      <p:sp>
        <p:nvSpPr>
          <p:cNvPr id="11" name="Text 9"/>
          <p:cNvSpPr/>
          <p:nvPr/>
        </p:nvSpPr>
        <p:spPr>
          <a:xfrm>
            <a:off x="8212634" y="2189361"/>
            <a:ext cx="1270000" cy="314920"/>
          </a:xfrm>
          <a:prstGeom prst="roundRect">
            <a:avLst>
              <a:gd name="adj" fmla="val 50000"/>
            </a:avLst>
          </a:prstGeom>
          <a:solidFill>
            <a:srgbClr val="4E5CBC"/>
          </a:solidFill>
          <a:ln/>
        </p:spPr>
        <p:txBody>
          <a:bodyPr wrap="square" lIns="55481" tIns="4681" rIns="55481" bIns="0" rtlCol="0" anchor="t">
            <a:normAutofit/>
          </a:bodyPr>
          <a:lstStyle/>
          <a:p>
            <a:pPr algn="ctr" indent="0" marL="0">
              <a:lnSpc>
                <a:spcPts val="1680"/>
              </a:lnSpc>
              <a:buNone/>
            </a:pPr>
            <a:r>
              <a:rPr lang="en-US" sz="1200" b="1" dirty="0">
                <a:solidFill>
                  <a:srgbClr val="FFFFFF"/>
                </a:solidFill>
                <a:latin typeface="Source Sans 3" pitchFamily="34" charset="0"/>
                <a:ea typeface="Source Sans 3" pitchFamily="34" charset="-122"/>
                <a:cs typeface="Source Sans 3" pitchFamily="34" charset="-120"/>
              </a:rPr>
              <a:t>Skill Scan</a:t>
            </a:r>
            <a:endParaRPr lang="en-US" sz="1200" dirty="0"/>
          </a:p>
        </p:txBody>
      </p:sp>
      <p:sp>
        <p:nvSpPr>
          <p:cNvPr id="12" name="Text 10"/>
          <p:cNvSpPr/>
          <p:nvPr/>
        </p:nvSpPr>
        <p:spPr>
          <a:xfrm>
            <a:off x="8212634" y="2605881"/>
            <a:ext cx="2999943" cy="523081"/>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182025"/>
                </a:solidFill>
                <a:latin typeface="Source Sans 3" pitchFamily="34" charset="0"/>
                <a:ea typeface="Source Sans 3" pitchFamily="34" charset="-122"/>
                <a:cs typeface="Source Sans 3" pitchFamily="34" charset="-120"/>
              </a:rPr>
              <a:t>AI maps your people’s skills and shows the gaps.</a:t>
            </a:r>
            <a:endParaRPr lang="en-US" sz="1400" dirty="0"/>
          </a:p>
        </p:txBody>
      </p:sp>
      <p:pic>
        <p:nvPicPr>
          <p:cNvPr id="13" name="Image 0" descr="Open eLMS logo">    </p:cNvPr>
          <p:cNvPicPr>
            <a:picLocks noChangeAspect="1"/>
          </p:cNvPicPr>
          <p:nvPr/>
        </p:nvPicPr>
        <p:blipFill>
          <a:blip r:embed="rId1"/>
          <a:srcRect l="0" r="0" t="-28" b="-28"/>
          <a:stretch/>
        </p:blipFill>
        <p:spPr>
          <a:xfrm>
            <a:off x="812800" y="6184900"/>
            <a:ext cx="1301750" cy="342900"/>
          </a:xfrm>
          <a:prstGeom prst="rect">
            <a:avLst/>
          </a:prstGeom>
        </p:spPr>
      </p:pic>
      <p:sp>
        <p:nvSpPr>
          <p:cNvPr id="14" name="Text 11"/>
          <p:cNvSpPr/>
          <p:nvPr/>
        </p:nvSpPr>
        <p:spPr>
          <a:xfrm>
            <a:off x="8239760" y="6238280"/>
            <a:ext cx="313944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576166"/>
                </a:solidFill>
                <a:latin typeface="Source Sans 3" pitchFamily="34" charset="0"/>
                <a:ea typeface="Source Sans 3" pitchFamily="34" charset="-122"/>
                <a:cs typeface="Source Sans 3" pitchFamily="34" charset="-120"/>
              </a:rPr>
              <a:t>openelms.com</a:t>
            </a:r>
            <a:endParaRPr lang="en-US" sz="1200"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bg>
      <p:bgPr>
        <a:solidFill>
          <a:srgbClr val="F6F8F9"/>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C2295C"/>
                </a:solidFill>
                <a:latin typeface="Source Sans 3" pitchFamily="34" charset="0"/>
                <a:ea typeface="Source Sans 3" pitchFamily="34" charset="-122"/>
                <a:cs typeface="Source Sans 3" pitchFamily="34" charset="-120"/>
              </a:rPr>
              <a:t>WHAT YOU GET · 07 OF 12</a:t>
            </a:r>
            <a:endParaRPr lang="en-US" sz="1200" dirty="0"/>
          </a:p>
        </p:txBody>
      </p:sp>
      <p:sp>
        <p:nvSpPr>
          <p:cNvPr id="3" name="Text 1"/>
          <p:cNvSpPr/>
          <p:nvPr>
            <p:ph type="title"/>
          </p:nvPr>
        </p:nvSpPr>
        <p:spPr>
          <a:xfrm>
            <a:off x="812800" y="1127720"/>
            <a:ext cx="10883392" cy="528241"/>
          </a:xfrm>
          <a:prstGeom prst="rect">
            <a:avLst/>
          </a:prstGeom>
          <a:noFill/>
          <a:ln/>
        </p:spPr>
        <p:txBody>
          <a:bodyPr wrap="square" lIns="0" tIns="0" rIns="0" bIns="0" rtlCol="0" anchor="t">
            <a:normAutofit/>
          </a:bodyPr>
          <a:lstStyle/>
          <a:p>
            <a:pPr algn="l" indent="0" marL="0">
              <a:lnSpc>
                <a:spcPts val="3960"/>
              </a:lnSpc>
              <a:buNone/>
            </a:pPr>
            <a:r>
              <a:rPr lang="en-US" sz="3600" b="1" i="0" dirty="0">
                <a:solidFill>
                  <a:srgbClr val="182025"/>
                </a:solidFill>
                <a:latin typeface="Source Serif 4" pitchFamily="18" charset="0"/>
                <a:ea typeface="Source Serif 4" pitchFamily="18" charset="-122"/>
                <a:cs typeface="Source Serif 4" pitchFamily="18" charset="-120"/>
              </a:rPr>
              <a:t>Submit work: </a:t>
            </a:r>
            <a:r>
              <a:rPr lang="en-US" sz="3600" b="1" i="0" dirty="0">
                <a:solidFill>
                  <a:srgbClr val="C2295C"/>
                </a:solidFill>
                <a:latin typeface="Source Serif 4" pitchFamily="18" charset="0"/>
                <a:ea typeface="Source Serif 4" pitchFamily="18" charset="-122"/>
                <a:cs typeface="Source Serif 4" pitchFamily="18" charset="-120"/>
              </a:rPr>
              <a:t>bottom up</a:t>
            </a:r>
            <a:r>
              <a:rPr lang="en-US" sz="3600" b="1" i="0" dirty="0">
                <a:solidFill>
                  <a:srgbClr val="182025"/>
                </a:solidFill>
                <a:latin typeface="Source Serif 4" pitchFamily="18" charset="0"/>
                <a:ea typeface="Source Serif 4" pitchFamily="18" charset="-122"/>
                <a:cs typeface="Source Serif 4" pitchFamily="18" charset="-120"/>
              </a:rPr>
              <a:t>, not just top down</a:t>
            </a:r>
            <a:endParaRPr lang="en-US" sz="3600" dirty="0"/>
          </a:p>
        </p:txBody>
      </p:sp>
      <p:sp>
        <p:nvSpPr>
          <p:cNvPr id="4" name="Shape 2"/>
          <p:cNvSpPr/>
          <p:nvPr/>
        </p:nvSpPr>
        <p:spPr>
          <a:xfrm>
            <a:off x="815975" y="1938536"/>
            <a:ext cx="3414117" cy="1967012"/>
          </a:xfrm>
          <a:prstGeom prst="roundRect">
            <a:avLst>
              <a:gd name="adj" fmla="val 3712"/>
            </a:avLst>
          </a:prstGeom>
          <a:solidFill>
            <a:srgbClr val="FFFFFF"/>
          </a:solidFill>
          <a:ln w="6350">
            <a:solidFill>
              <a:srgbClr val="E3E9EB"/>
            </a:solidFill>
            <a:prstDash val="solid"/>
          </a:ln>
        </p:spPr>
      </p:sp>
      <p:sp>
        <p:nvSpPr>
          <p:cNvPr id="5" name="Text 3"/>
          <p:cNvSpPr/>
          <p:nvPr/>
        </p:nvSpPr>
        <p:spPr>
          <a:xfrm>
            <a:off x="1073150" y="2195711"/>
            <a:ext cx="2986760" cy="472380"/>
          </a:xfrm>
          <a:prstGeom prst="rect">
            <a:avLst/>
          </a:prstGeom>
          <a:noFill/>
          <a:ln/>
        </p:spPr>
        <p:txBody>
          <a:bodyPr wrap="square" lIns="0" tIns="0" rIns="0" bIns="0" rtlCol="0" anchor="t">
            <a:normAutofit/>
          </a:bodyPr>
          <a:lstStyle/>
          <a:p>
            <a:pPr algn="l" indent="0" marL="0">
              <a:lnSpc>
                <a:spcPts val="3520"/>
              </a:lnSpc>
              <a:buNone/>
            </a:pPr>
            <a:r>
              <a:rPr lang="en-US" sz="3200" b="1" dirty="0">
                <a:solidFill>
                  <a:srgbClr val="C2295C"/>
                </a:solidFill>
                <a:latin typeface="Source Serif 4" pitchFamily="18" charset="0"/>
                <a:ea typeface="Source Serif 4" pitchFamily="18" charset="-122"/>
                <a:cs typeface="Source Serif 4" pitchFamily="18" charset="-120"/>
              </a:rPr>
              <a:t>1</a:t>
            </a:r>
            <a:endParaRPr lang="en-US" sz="3200" dirty="0"/>
          </a:p>
        </p:txBody>
      </p:sp>
      <p:sp>
        <p:nvSpPr>
          <p:cNvPr id="6" name="Text 4"/>
          <p:cNvSpPr/>
          <p:nvPr/>
        </p:nvSpPr>
        <p:spPr>
          <a:xfrm>
            <a:off x="1073150" y="2744291"/>
            <a:ext cx="2986760" cy="330200"/>
          </a:xfrm>
          <a:prstGeom prst="rect">
            <a:avLst/>
          </a:prstGeom>
          <a:noFill/>
          <a:ln/>
        </p:spPr>
        <p:txBody>
          <a:bodyPr wrap="square" lIns="0" tIns="0" rIns="0" bIns="0" rtlCol="0" anchor="t">
            <a:normAutofit/>
          </a:bodyPr>
          <a:lstStyle/>
          <a:p>
            <a:pPr algn="l" indent="0" marL="0">
              <a:lnSpc>
                <a:spcPts val="2400"/>
              </a:lnSpc>
              <a:buNone/>
            </a:pPr>
            <a:r>
              <a:rPr lang="en-US" sz="2000" b="1" dirty="0">
                <a:solidFill>
                  <a:srgbClr val="182025"/>
                </a:solidFill>
                <a:latin typeface="Source Serif 4" pitchFamily="18" charset="0"/>
                <a:ea typeface="Source Serif 4" pitchFamily="18" charset="-122"/>
                <a:cs typeface="Source Serif 4" pitchFamily="18" charset="-120"/>
              </a:rPr>
              <a:t>Upload</a:t>
            </a:r>
            <a:endParaRPr lang="en-US" sz="2000" dirty="0"/>
          </a:p>
        </p:txBody>
      </p:sp>
      <p:sp>
        <p:nvSpPr>
          <p:cNvPr id="7" name="Text 5"/>
          <p:cNvSpPr/>
          <p:nvPr/>
        </p:nvSpPr>
        <p:spPr>
          <a:xfrm>
            <a:off x="1073150" y="3150691"/>
            <a:ext cx="2986760" cy="523081"/>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576166"/>
                </a:solidFill>
                <a:latin typeface="Source Sans 3" pitchFamily="34" charset="0"/>
                <a:ea typeface="Source Sans 3" pitchFamily="34" charset="-122"/>
                <a:cs typeface="Source Sans 3" pitchFamily="34" charset="-120"/>
              </a:rPr>
              <a:t>Learners upload projects or evidence and sign them off.</a:t>
            </a:r>
            <a:endParaRPr lang="en-US" sz="1400" dirty="0"/>
          </a:p>
        </p:txBody>
      </p:sp>
      <p:sp>
        <p:nvSpPr>
          <p:cNvPr id="8" name="Shape 6"/>
          <p:cNvSpPr/>
          <p:nvPr/>
        </p:nvSpPr>
        <p:spPr>
          <a:xfrm>
            <a:off x="4388842" y="1938536"/>
            <a:ext cx="3414216" cy="1967012"/>
          </a:xfrm>
          <a:prstGeom prst="roundRect">
            <a:avLst>
              <a:gd name="adj" fmla="val 3712"/>
            </a:avLst>
          </a:prstGeom>
          <a:solidFill>
            <a:srgbClr val="FFFFFF"/>
          </a:solidFill>
          <a:ln w="6350">
            <a:solidFill>
              <a:srgbClr val="E3E9EB"/>
            </a:solidFill>
            <a:prstDash val="solid"/>
          </a:ln>
        </p:spPr>
      </p:sp>
      <p:sp>
        <p:nvSpPr>
          <p:cNvPr id="9" name="Text 7"/>
          <p:cNvSpPr/>
          <p:nvPr/>
        </p:nvSpPr>
        <p:spPr>
          <a:xfrm>
            <a:off x="4646017" y="2195711"/>
            <a:ext cx="2986862" cy="472380"/>
          </a:xfrm>
          <a:prstGeom prst="rect">
            <a:avLst/>
          </a:prstGeom>
          <a:noFill/>
          <a:ln/>
        </p:spPr>
        <p:txBody>
          <a:bodyPr wrap="square" lIns="0" tIns="0" rIns="0" bIns="0" rtlCol="0" anchor="t">
            <a:normAutofit/>
          </a:bodyPr>
          <a:lstStyle/>
          <a:p>
            <a:pPr algn="l" indent="0" marL="0">
              <a:lnSpc>
                <a:spcPts val="3520"/>
              </a:lnSpc>
              <a:buNone/>
            </a:pPr>
            <a:r>
              <a:rPr lang="en-US" sz="3200" b="1" dirty="0">
                <a:solidFill>
                  <a:srgbClr val="C2295C"/>
                </a:solidFill>
                <a:latin typeface="Source Serif 4" pitchFamily="18" charset="0"/>
                <a:ea typeface="Source Serif 4" pitchFamily="18" charset="-122"/>
                <a:cs typeface="Source Serif 4" pitchFamily="18" charset="-120"/>
              </a:rPr>
              <a:t>2</a:t>
            </a:r>
            <a:endParaRPr lang="en-US" sz="3200" dirty="0"/>
          </a:p>
        </p:txBody>
      </p:sp>
      <p:sp>
        <p:nvSpPr>
          <p:cNvPr id="10" name="Text 8"/>
          <p:cNvSpPr/>
          <p:nvPr/>
        </p:nvSpPr>
        <p:spPr>
          <a:xfrm>
            <a:off x="4646017" y="2744291"/>
            <a:ext cx="2986862" cy="330200"/>
          </a:xfrm>
          <a:prstGeom prst="rect">
            <a:avLst/>
          </a:prstGeom>
          <a:noFill/>
          <a:ln/>
        </p:spPr>
        <p:txBody>
          <a:bodyPr wrap="square" lIns="0" tIns="0" rIns="0" bIns="0" rtlCol="0" anchor="t">
            <a:normAutofit/>
          </a:bodyPr>
          <a:lstStyle/>
          <a:p>
            <a:pPr algn="l" indent="0" marL="0">
              <a:lnSpc>
                <a:spcPts val="2400"/>
              </a:lnSpc>
              <a:buNone/>
            </a:pPr>
            <a:r>
              <a:rPr lang="en-US" sz="2000" b="1" dirty="0">
                <a:solidFill>
                  <a:srgbClr val="182025"/>
                </a:solidFill>
                <a:latin typeface="Source Serif 4" pitchFamily="18" charset="0"/>
                <a:ea typeface="Source Serif 4" pitchFamily="18" charset="-122"/>
                <a:cs typeface="Source Serif 4" pitchFamily="18" charset="-120"/>
              </a:rPr>
              <a:t>Route</a:t>
            </a:r>
            <a:endParaRPr lang="en-US" sz="2000" dirty="0"/>
          </a:p>
        </p:txBody>
      </p:sp>
      <p:sp>
        <p:nvSpPr>
          <p:cNvPr id="11" name="Text 9"/>
          <p:cNvSpPr/>
          <p:nvPr/>
        </p:nvSpPr>
        <p:spPr>
          <a:xfrm>
            <a:off x="4646017" y="3150691"/>
            <a:ext cx="2986862" cy="523081"/>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576166"/>
                </a:solidFill>
                <a:latin typeface="Source Sans 3" pitchFamily="34" charset="0"/>
                <a:ea typeface="Source Sans 3" pitchFamily="34" charset="-122"/>
                <a:cs typeface="Source Sans 3" pitchFamily="34" charset="-120"/>
              </a:rPr>
              <a:t>Requests land in the manager’s inbox, with emails sent.</a:t>
            </a:r>
            <a:endParaRPr lang="en-US" sz="1400" dirty="0"/>
          </a:p>
        </p:txBody>
      </p:sp>
      <p:sp>
        <p:nvSpPr>
          <p:cNvPr id="12" name="Shape 10"/>
          <p:cNvSpPr/>
          <p:nvPr/>
        </p:nvSpPr>
        <p:spPr>
          <a:xfrm>
            <a:off x="7961809" y="1938536"/>
            <a:ext cx="3414216" cy="1967012"/>
          </a:xfrm>
          <a:prstGeom prst="roundRect">
            <a:avLst>
              <a:gd name="adj" fmla="val 3712"/>
            </a:avLst>
          </a:prstGeom>
          <a:solidFill>
            <a:srgbClr val="FFFFFF"/>
          </a:solidFill>
          <a:ln w="6350">
            <a:solidFill>
              <a:srgbClr val="E3E9EB"/>
            </a:solidFill>
            <a:prstDash val="solid"/>
          </a:ln>
        </p:spPr>
      </p:sp>
      <p:sp>
        <p:nvSpPr>
          <p:cNvPr id="13" name="Text 11"/>
          <p:cNvSpPr/>
          <p:nvPr/>
        </p:nvSpPr>
        <p:spPr>
          <a:xfrm>
            <a:off x="8218984" y="2195711"/>
            <a:ext cx="2986862" cy="472380"/>
          </a:xfrm>
          <a:prstGeom prst="rect">
            <a:avLst/>
          </a:prstGeom>
          <a:noFill/>
          <a:ln/>
        </p:spPr>
        <p:txBody>
          <a:bodyPr wrap="square" lIns="0" tIns="0" rIns="0" bIns="0" rtlCol="0" anchor="t">
            <a:normAutofit/>
          </a:bodyPr>
          <a:lstStyle/>
          <a:p>
            <a:pPr algn="l" indent="0" marL="0">
              <a:lnSpc>
                <a:spcPts val="3520"/>
              </a:lnSpc>
              <a:buNone/>
            </a:pPr>
            <a:r>
              <a:rPr lang="en-US" sz="3200" b="1" dirty="0">
                <a:solidFill>
                  <a:srgbClr val="C2295C"/>
                </a:solidFill>
                <a:latin typeface="Source Serif 4" pitchFamily="18" charset="0"/>
                <a:ea typeface="Source Serif 4" pitchFamily="18" charset="-122"/>
                <a:cs typeface="Source Serif 4" pitchFamily="18" charset="-120"/>
              </a:rPr>
              <a:t>3</a:t>
            </a:r>
            <a:endParaRPr lang="en-US" sz="3200" dirty="0"/>
          </a:p>
        </p:txBody>
      </p:sp>
      <p:sp>
        <p:nvSpPr>
          <p:cNvPr id="14" name="Text 12"/>
          <p:cNvSpPr/>
          <p:nvPr/>
        </p:nvSpPr>
        <p:spPr>
          <a:xfrm>
            <a:off x="8218984" y="2744291"/>
            <a:ext cx="2986862" cy="330200"/>
          </a:xfrm>
          <a:prstGeom prst="rect">
            <a:avLst/>
          </a:prstGeom>
          <a:noFill/>
          <a:ln/>
        </p:spPr>
        <p:txBody>
          <a:bodyPr wrap="square" lIns="0" tIns="0" rIns="0" bIns="0" rtlCol="0" anchor="t">
            <a:normAutofit/>
          </a:bodyPr>
          <a:lstStyle/>
          <a:p>
            <a:pPr algn="l" indent="0" marL="0">
              <a:lnSpc>
                <a:spcPts val="2400"/>
              </a:lnSpc>
              <a:buNone/>
            </a:pPr>
            <a:r>
              <a:rPr lang="en-US" sz="2000" b="1" dirty="0">
                <a:solidFill>
                  <a:srgbClr val="182025"/>
                </a:solidFill>
                <a:latin typeface="Source Serif 4" pitchFamily="18" charset="0"/>
                <a:ea typeface="Source Serif 4" pitchFamily="18" charset="-122"/>
                <a:cs typeface="Source Serif 4" pitchFamily="18" charset="-120"/>
              </a:rPr>
              <a:t>Mark</a:t>
            </a:r>
            <a:endParaRPr lang="en-US" sz="2000" dirty="0"/>
          </a:p>
        </p:txBody>
      </p:sp>
      <p:sp>
        <p:nvSpPr>
          <p:cNvPr id="15" name="Text 13"/>
          <p:cNvSpPr/>
          <p:nvPr/>
        </p:nvSpPr>
        <p:spPr>
          <a:xfrm>
            <a:off x="8218984" y="3150691"/>
            <a:ext cx="2986862" cy="523081"/>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576166"/>
                </a:solidFill>
                <a:latin typeface="Source Sans 3" pitchFamily="34" charset="0"/>
                <a:ea typeface="Source Sans 3" pitchFamily="34" charset="-122"/>
                <a:cs typeface="Source Sans 3" pitchFamily="34" charset="-120"/>
              </a:rPr>
              <a:t>Signed off or sent back, with AI marking to help.</a:t>
            </a:r>
            <a:endParaRPr lang="en-US" sz="1400" dirty="0"/>
          </a:p>
        </p:txBody>
      </p:sp>
      <p:pic>
        <p:nvPicPr>
          <p:cNvPr id="16" name="Image 0" descr="Open eLMS logo">    </p:cNvPr>
          <p:cNvPicPr>
            <a:picLocks noChangeAspect="1"/>
          </p:cNvPicPr>
          <p:nvPr/>
        </p:nvPicPr>
        <p:blipFill>
          <a:blip r:embed="rId1"/>
          <a:srcRect l="0" r="0" t="-28" b="-28"/>
          <a:stretch/>
        </p:blipFill>
        <p:spPr>
          <a:xfrm>
            <a:off x="812800" y="6184900"/>
            <a:ext cx="1301750" cy="342900"/>
          </a:xfrm>
          <a:prstGeom prst="rect">
            <a:avLst/>
          </a:prstGeom>
        </p:spPr>
      </p:pic>
      <p:sp>
        <p:nvSpPr>
          <p:cNvPr id="17" name="Text 14"/>
          <p:cNvSpPr/>
          <p:nvPr/>
        </p:nvSpPr>
        <p:spPr>
          <a:xfrm>
            <a:off x="8239760" y="6238280"/>
            <a:ext cx="313944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576166"/>
                </a:solidFill>
                <a:latin typeface="Source Sans 3" pitchFamily="34" charset="0"/>
                <a:ea typeface="Source Sans 3" pitchFamily="34" charset="-122"/>
                <a:cs typeface="Source Sans 3" pitchFamily="34" charset="-120"/>
              </a:rPr>
              <a:t>openelms.com</a:t>
            </a:r>
            <a:endParaRPr lang="en-US" sz="1200"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45">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C2295C"/>
                </a:solidFill>
                <a:latin typeface="Source Sans 3" pitchFamily="34" charset="0"/>
                <a:ea typeface="Source Sans 3" pitchFamily="34" charset="-122"/>
                <a:cs typeface="Source Sans 3" pitchFamily="34" charset="-120"/>
              </a:rPr>
              <a:t>WHAT YOU GET · 08 OF 12</a:t>
            </a:r>
            <a:endParaRPr lang="en-US" sz="1200" dirty="0"/>
          </a:p>
        </p:txBody>
      </p:sp>
      <p:sp>
        <p:nvSpPr>
          <p:cNvPr id="3" name="Text 1"/>
          <p:cNvSpPr/>
          <p:nvPr>
            <p:ph type="title"/>
          </p:nvPr>
        </p:nvSpPr>
        <p:spPr>
          <a:xfrm>
            <a:off x="812800" y="1127720"/>
            <a:ext cx="10883392" cy="528241"/>
          </a:xfrm>
          <a:prstGeom prst="rect">
            <a:avLst/>
          </a:prstGeom>
          <a:noFill/>
          <a:ln/>
        </p:spPr>
        <p:txBody>
          <a:bodyPr wrap="square" lIns="0" tIns="0" rIns="0" bIns="0" rtlCol="0" anchor="t">
            <a:normAutofit/>
          </a:bodyPr>
          <a:lstStyle/>
          <a:p>
            <a:pPr algn="l" indent="0" marL="0">
              <a:lnSpc>
                <a:spcPts val="3960"/>
              </a:lnSpc>
              <a:buNone/>
            </a:pPr>
            <a:r>
              <a:rPr lang="en-US" sz="3600" b="1" i="0" dirty="0">
                <a:solidFill>
                  <a:srgbClr val="182025"/>
                </a:solidFill>
                <a:latin typeface="Source Serif 4" pitchFamily="18" charset="0"/>
                <a:ea typeface="Source Serif 4" pitchFamily="18" charset="-122"/>
                <a:cs typeface="Source Serif 4" pitchFamily="18" charset="-120"/>
              </a:rPr>
              <a:t>Custom roles: </a:t>
            </a:r>
            <a:r>
              <a:rPr lang="en-US" sz="3600" b="1" i="0" dirty="0">
                <a:solidFill>
                  <a:srgbClr val="C2295C"/>
                </a:solidFill>
                <a:latin typeface="Source Serif 4" pitchFamily="18" charset="0"/>
                <a:ea typeface="Source Serif 4" pitchFamily="18" charset="-122"/>
                <a:cs typeface="Source Serif 4" pitchFamily="18" charset="-120"/>
              </a:rPr>
              <a:t>250 permissions</a:t>
            </a:r>
            <a:r>
              <a:rPr lang="en-US" sz="3600" b="1" i="0" dirty="0">
                <a:solidFill>
                  <a:srgbClr val="182025"/>
                </a:solidFill>
                <a:latin typeface="Source Serif 4" pitchFamily="18" charset="0"/>
                <a:ea typeface="Source Serif 4" pitchFamily="18" charset="-122"/>
                <a:cs typeface="Source Serif 4" pitchFamily="18" charset="-120"/>
              </a:rPr>
              <a:t> each</a:t>
            </a:r>
            <a:endParaRPr lang="en-US" sz="3600" dirty="0"/>
          </a:p>
        </p:txBody>
      </p:sp>
      <p:sp>
        <p:nvSpPr>
          <p:cNvPr id="4" name="Shape 2"/>
          <p:cNvSpPr/>
          <p:nvPr/>
        </p:nvSpPr>
        <p:spPr>
          <a:xfrm>
            <a:off x="812800" y="1935361"/>
            <a:ext cx="2527300" cy="1407120"/>
          </a:xfrm>
          <a:prstGeom prst="roundRect">
            <a:avLst>
              <a:gd name="adj" fmla="val 5415"/>
            </a:avLst>
          </a:prstGeom>
          <a:solidFill>
            <a:srgbClr val="ECF3F4"/>
          </a:solidFill>
          <a:ln/>
        </p:spPr>
      </p:sp>
      <p:pic>
        <p:nvPicPr>
          <p:cNvPr id="5" name="Image 0" descr="Settings">    </p:cNvPr>
          <p:cNvPicPr>
            <a:picLocks noChangeAspect="1"/>
          </p:cNvPicPr>
          <p:nvPr/>
        </p:nvPicPr>
        <p:blipFill>
          <a:blip r:embed="rId1"/>
          <a:srcRect l="0" r="0" t="0" b="0"/>
          <a:stretch/>
        </p:blipFill>
        <p:spPr>
          <a:xfrm>
            <a:off x="1041400" y="2163961"/>
            <a:ext cx="304800" cy="304800"/>
          </a:xfrm>
          <a:prstGeom prst="rect">
            <a:avLst/>
          </a:prstGeom>
        </p:spPr>
      </p:pic>
      <p:sp>
        <p:nvSpPr>
          <p:cNvPr id="6" name="Text 3"/>
          <p:cNvSpPr/>
          <p:nvPr/>
        </p:nvSpPr>
        <p:spPr>
          <a:xfrm>
            <a:off x="1041400" y="2595761"/>
            <a:ext cx="2132203" cy="284460"/>
          </a:xfrm>
          <a:prstGeom prst="rect">
            <a:avLst/>
          </a:prstGeom>
          <a:noFill/>
          <a:ln/>
        </p:spPr>
        <p:txBody>
          <a:bodyPr wrap="square" lIns="0" tIns="0" rIns="0" bIns="0" rtlCol="0" anchor="t">
            <a:normAutofit/>
          </a:bodyPr>
          <a:lstStyle/>
          <a:p>
            <a:pPr algn="l" indent="0" marL="0">
              <a:lnSpc>
                <a:spcPts val="2040"/>
              </a:lnSpc>
              <a:buNone/>
            </a:pPr>
            <a:r>
              <a:rPr lang="en-US" sz="1700" b="1" dirty="0">
                <a:solidFill>
                  <a:srgbClr val="182025"/>
                </a:solidFill>
                <a:latin typeface="Source Serif 4" pitchFamily="18" charset="0"/>
                <a:ea typeface="Source Serif 4" pitchFamily="18" charset="-122"/>
                <a:cs typeface="Source Serif 4" pitchFamily="18" charset="-120"/>
              </a:rPr>
              <a:t>Administrators</a:t>
            </a:r>
            <a:endParaRPr lang="en-US" sz="1700" dirty="0"/>
          </a:p>
        </p:txBody>
      </p:sp>
      <p:sp>
        <p:nvSpPr>
          <p:cNvPr id="7" name="Shape 4"/>
          <p:cNvSpPr/>
          <p:nvPr/>
        </p:nvSpPr>
        <p:spPr>
          <a:xfrm>
            <a:off x="3492500" y="1935361"/>
            <a:ext cx="2527300" cy="1407120"/>
          </a:xfrm>
          <a:prstGeom prst="roundRect">
            <a:avLst>
              <a:gd name="adj" fmla="val 5415"/>
            </a:avLst>
          </a:prstGeom>
          <a:solidFill>
            <a:srgbClr val="ECF3F4"/>
          </a:solidFill>
          <a:ln/>
        </p:spPr>
      </p:sp>
      <p:pic>
        <p:nvPicPr>
          <p:cNvPr id="8" name="Image 1" descr="Verified">    </p:cNvPr>
          <p:cNvPicPr>
            <a:picLocks noChangeAspect="1"/>
          </p:cNvPicPr>
          <p:nvPr/>
        </p:nvPicPr>
        <p:blipFill>
          <a:blip r:embed="rId2"/>
          <a:srcRect l="0" r="0" t="0" b="0"/>
          <a:stretch/>
        </p:blipFill>
        <p:spPr>
          <a:xfrm>
            <a:off x="3721100" y="2163961"/>
            <a:ext cx="304800" cy="304800"/>
          </a:xfrm>
          <a:prstGeom prst="rect">
            <a:avLst/>
          </a:prstGeom>
        </p:spPr>
      </p:pic>
      <p:sp>
        <p:nvSpPr>
          <p:cNvPr id="9" name="Text 5"/>
          <p:cNvSpPr/>
          <p:nvPr/>
        </p:nvSpPr>
        <p:spPr>
          <a:xfrm>
            <a:off x="3721100" y="2595761"/>
            <a:ext cx="2132203" cy="284460"/>
          </a:xfrm>
          <a:prstGeom prst="rect">
            <a:avLst/>
          </a:prstGeom>
          <a:noFill/>
          <a:ln/>
        </p:spPr>
        <p:txBody>
          <a:bodyPr wrap="square" lIns="0" tIns="0" rIns="0" bIns="0" rtlCol="0" anchor="t">
            <a:normAutofit/>
          </a:bodyPr>
          <a:lstStyle/>
          <a:p>
            <a:pPr algn="l" indent="0" marL="0">
              <a:lnSpc>
                <a:spcPts val="2040"/>
              </a:lnSpc>
              <a:buNone/>
            </a:pPr>
            <a:r>
              <a:rPr lang="en-US" sz="1700" b="1" dirty="0">
                <a:solidFill>
                  <a:srgbClr val="182025"/>
                </a:solidFill>
                <a:latin typeface="Source Serif 4" pitchFamily="18" charset="0"/>
                <a:ea typeface="Source Serif 4" pitchFamily="18" charset="-122"/>
                <a:cs typeface="Source Serif 4" pitchFamily="18" charset="-120"/>
              </a:rPr>
              <a:t>Quality assurers</a:t>
            </a:r>
            <a:endParaRPr lang="en-US" sz="1700" dirty="0"/>
          </a:p>
        </p:txBody>
      </p:sp>
      <p:sp>
        <p:nvSpPr>
          <p:cNvPr id="10" name="Shape 6"/>
          <p:cNvSpPr/>
          <p:nvPr/>
        </p:nvSpPr>
        <p:spPr>
          <a:xfrm>
            <a:off x="6172200" y="1935361"/>
            <a:ext cx="2527300" cy="1407120"/>
          </a:xfrm>
          <a:prstGeom prst="roundRect">
            <a:avLst>
              <a:gd name="adj" fmla="val 5415"/>
            </a:avLst>
          </a:prstGeom>
          <a:solidFill>
            <a:srgbClr val="ECF3F4"/>
          </a:solidFill>
          <a:ln/>
        </p:spPr>
      </p:sp>
      <p:pic>
        <p:nvPicPr>
          <p:cNvPr id="11" name="Image 2" descr="Book">    </p:cNvPr>
          <p:cNvPicPr>
            <a:picLocks noChangeAspect="1"/>
          </p:cNvPicPr>
          <p:nvPr/>
        </p:nvPicPr>
        <p:blipFill>
          <a:blip r:embed="rId3"/>
          <a:srcRect l="0" r="0" t="0" b="0"/>
          <a:stretch/>
        </p:blipFill>
        <p:spPr>
          <a:xfrm>
            <a:off x="6400800" y="2163961"/>
            <a:ext cx="304800" cy="304800"/>
          </a:xfrm>
          <a:prstGeom prst="rect">
            <a:avLst/>
          </a:prstGeom>
        </p:spPr>
      </p:pic>
      <p:sp>
        <p:nvSpPr>
          <p:cNvPr id="12" name="Text 7"/>
          <p:cNvSpPr/>
          <p:nvPr/>
        </p:nvSpPr>
        <p:spPr>
          <a:xfrm>
            <a:off x="6400800" y="2595761"/>
            <a:ext cx="2132203" cy="543520"/>
          </a:xfrm>
          <a:prstGeom prst="rect">
            <a:avLst/>
          </a:prstGeom>
          <a:noFill/>
          <a:ln/>
        </p:spPr>
        <p:txBody>
          <a:bodyPr wrap="square" lIns="0" tIns="0" rIns="0" bIns="0" rtlCol="0" anchor="t">
            <a:normAutofit/>
          </a:bodyPr>
          <a:lstStyle/>
          <a:p>
            <a:pPr algn="l" indent="0" marL="0">
              <a:lnSpc>
                <a:spcPts val="2040"/>
              </a:lnSpc>
              <a:buNone/>
            </a:pPr>
            <a:r>
              <a:rPr lang="en-US" sz="1700" b="1" dirty="0">
                <a:solidFill>
                  <a:srgbClr val="182025"/>
                </a:solidFill>
                <a:latin typeface="Source Serif 4" pitchFamily="18" charset="0"/>
                <a:ea typeface="Source Serif 4" pitchFamily="18" charset="-122"/>
                <a:cs typeface="Source Serif 4" pitchFamily="18" charset="-120"/>
              </a:rPr>
              <a:t>Curriculum developers</a:t>
            </a:r>
            <a:endParaRPr lang="en-US" sz="1700" dirty="0"/>
          </a:p>
        </p:txBody>
      </p:sp>
      <p:sp>
        <p:nvSpPr>
          <p:cNvPr id="13" name="Shape 8"/>
          <p:cNvSpPr/>
          <p:nvPr/>
        </p:nvSpPr>
        <p:spPr>
          <a:xfrm>
            <a:off x="8851900" y="1935361"/>
            <a:ext cx="2527300" cy="1407120"/>
          </a:xfrm>
          <a:prstGeom prst="roundRect">
            <a:avLst>
              <a:gd name="adj" fmla="val 5415"/>
            </a:avLst>
          </a:prstGeom>
          <a:solidFill>
            <a:srgbClr val="ECF3F4"/>
          </a:solidFill>
          <a:ln/>
        </p:spPr>
      </p:sp>
      <p:pic>
        <p:nvPicPr>
          <p:cNvPr id="14" name="Image 3" descr="Users">    </p:cNvPr>
          <p:cNvPicPr>
            <a:picLocks noChangeAspect="1"/>
          </p:cNvPicPr>
          <p:nvPr/>
        </p:nvPicPr>
        <p:blipFill>
          <a:blip r:embed="rId4"/>
          <a:srcRect l="0" r="0" t="0" b="0"/>
          <a:stretch/>
        </p:blipFill>
        <p:spPr>
          <a:xfrm>
            <a:off x="9080500" y="2163961"/>
            <a:ext cx="304800" cy="304800"/>
          </a:xfrm>
          <a:prstGeom prst="rect">
            <a:avLst/>
          </a:prstGeom>
        </p:spPr>
      </p:pic>
      <p:sp>
        <p:nvSpPr>
          <p:cNvPr id="15" name="Text 9"/>
          <p:cNvSpPr/>
          <p:nvPr/>
        </p:nvSpPr>
        <p:spPr>
          <a:xfrm>
            <a:off x="9080500" y="2595761"/>
            <a:ext cx="2132203" cy="284460"/>
          </a:xfrm>
          <a:prstGeom prst="rect">
            <a:avLst/>
          </a:prstGeom>
          <a:noFill/>
          <a:ln/>
        </p:spPr>
        <p:txBody>
          <a:bodyPr wrap="square" lIns="0" tIns="0" rIns="0" bIns="0" rtlCol="0" anchor="t">
            <a:normAutofit/>
          </a:bodyPr>
          <a:lstStyle/>
          <a:p>
            <a:pPr algn="l" indent="0" marL="0">
              <a:lnSpc>
                <a:spcPts val="2040"/>
              </a:lnSpc>
              <a:buNone/>
            </a:pPr>
            <a:r>
              <a:rPr lang="en-US" sz="1700" b="1" dirty="0">
                <a:solidFill>
                  <a:srgbClr val="182025"/>
                </a:solidFill>
                <a:latin typeface="Source Serif 4" pitchFamily="18" charset="0"/>
                <a:ea typeface="Source Serif 4" pitchFamily="18" charset="-122"/>
                <a:cs typeface="Source Serif 4" pitchFamily="18" charset="-120"/>
              </a:rPr>
              <a:t>Managers</a:t>
            </a:r>
            <a:endParaRPr lang="en-US" sz="1700" dirty="0"/>
          </a:p>
        </p:txBody>
      </p:sp>
      <p:sp>
        <p:nvSpPr>
          <p:cNvPr id="16" name="Text 10"/>
          <p:cNvSpPr/>
          <p:nvPr/>
        </p:nvSpPr>
        <p:spPr>
          <a:xfrm>
            <a:off x="812800" y="3647281"/>
            <a:ext cx="8502650" cy="301625"/>
          </a:xfrm>
          <a:prstGeom prst="rect">
            <a:avLst/>
          </a:prstGeom>
          <a:noFill/>
          <a:ln/>
        </p:spPr>
        <p:txBody>
          <a:bodyPr wrap="square" lIns="0" tIns="0" rIns="0" bIns="0" rtlCol="0" anchor="t">
            <a:normAutofit/>
          </a:bodyPr>
          <a:lstStyle/>
          <a:p>
            <a:pPr algn="l" indent="0" marL="0">
              <a:lnSpc>
                <a:spcPts val="2175"/>
              </a:lnSpc>
              <a:buNone/>
            </a:pPr>
            <a:r>
              <a:rPr lang="en-US" sz="1500" dirty="0">
                <a:solidFill>
                  <a:srgbClr val="576166"/>
                </a:solidFill>
                <a:latin typeface="Source Sans 3" pitchFamily="34" charset="0"/>
                <a:ea typeface="Source Sans 3" pitchFamily="34" charset="-122"/>
                <a:cs typeface="Source Sans 3" pitchFamily="34" charset="-120"/>
              </a:rPr>
              <a:t>Use the roles provided or create your own, each with its own left-to-right interface.</a:t>
            </a:r>
            <a:endParaRPr lang="en-US" sz="1500" dirty="0"/>
          </a:p>
        </p:txBody>
      </p:sp>
      <p:pic>
        <p:nvPicPr>
          <p:cNvPr id="17" name="Image 4" descr="Open eLMS logo">    </p:cNvPr>
          <p:cNvPicPr>
            <a:picLocks noChangeAspect="1"/>
          </p:cNvPicPr>
          <p:nvPr/>
        </p:nvPicPr>
        <p:blipFill>
          <a:blip r:embed="rId5"/>
          <a:srcRect l="0" r="0" t="-28" b="-28"/>
          <a:stretch/>
        </p:blipFill>
        <p:spPr>
          <a:xfrm>
            <a:off x="812800" y="6184900"/>
            <a:ext cx="1301750" cy="342900"/>
          </a:xfrm>
          <a:prstGeom prst="rect">
            <a:avLst/>
          </a:prstGeom>
        </p:spPr>
      </p:pic>
      <p:sp>
        <p:nvSpPr>
          <p:cNvPr id="18" name="Text 11"/>
          <p:cNvSpPr/>
          <p:nvPr/>
        </p:nvSpPr>
        <p:spPr>
          <a:xfrm>
            <a:off x="8239760" y="6238280"/>
            <a:ext cx="313944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576166"/>
                </a:solidFill>
                <a:latin typeface="Source Sans 3" pitchFamily="34" charset="0"/>
                <a:ea typeface="Source Sans 3" pitchFamily="34" charset="-122"/>
                <a:cs typeface="Source Sans 3" pitchFamily="34" charset="-120"/>
              </a:rPr>
              <a:t>openelms.com</a:t>
            </a:r>
            <a:endParaRPr lang="en-US" sz="1200"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Slide 46">
    <p:bg>
      <p:bgPr>
        <a:solidFill>
          <a:srgbClr val="F6F8F9"/>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C2295C"/>
                </a:solidFill>
                <a:latin typeface="Source Sans 3" pitchFamily="34" charset="0"/>
                <a:ea typeface="Source Sans 3" pitchFamily="34" charset="-122"/>
                <a:cs typeface="Source Sans 3" pitchFamily="34" charset="-120"/>
              </a:rPr>
              <a:t>WHAT YOU GET · 09 OF 12</a:t>
            </a:r>
            <a:endParaRPr lang="en-US" sz="1200" dirty="0"/>
          </a:p>
        </p:txBody>
      </p:sp>
      <p:sp>
        <p:nvSpPr>
          <p:cNvPr id="3" name="Text 1"/>
          <p:cNvSpPr/>
          <p:nvPr>
            <p:ph type="title"/>
          </p:nvPr>
        </p:nvSpPr>
        <p:spPr>
          <a:xfrm>
            <a:off x="812800" y="1127720"/>
            <a:ext cx="10883392" cy="528241"/>
          </a:xfrm>
          <a:prstGeom prst="rect">
            <a:avLst/>
          </a:prstGeom>
          <a:noFill/>
          <a:ln/>
        </p:spPr>
        <p:txBody>
          <a:bodyPr wrap="square" lIns="0" tIns="0" rIns="0" bIns="0" rtlCol="0" anchor="t">
            <a:normAutofit/>
          </a:bodyPr>
          <a:lstStyle/>
          <a:p>
            <a:pPr algn="l" indent="0" marL="0">
              <a:lnSpc>
                <a:spcPts val="3960"/>
              </a:lnSpc>
              <a:buNone/>
            </a:pPr>
            <a:r>
              <a:rPr lang="en-US" sz="3600" b="1" i="0" dirty="0">
                <a:solidFill>
                  <a:srgbClr val="182025"/>
                </a:solidFill>
                <a:latin typeface="Source Serif 4" pitchFamily="18" charset="0"/>
                <a:ea typeface="Source Serif 4" pitchFamily="18" charset="-122"/>
                <a:cs typeface="Source Serif 4" pitchFamily="18" charset="-120"/>
              </a:rPr>
              <a:t>Custom reporting: </a:t>
            </a:r>
            <a:r>
              <a:rPr lang="en-US" sz="3600" b="1" i="0" dirty="0">
                <a:solidFill>
                  <a:srgbClr val="C2295C"/>
                </a:solidFill>
                <a:latin typeface="Source Serif 4" pitchFamily="18" charset="0"/>
                <a:ea typeface="Source Serif 4" pitchFamily="18" charset="-122"/>
                <a:cs typeface="Source Serif 4" pitchFamily="18" charset="-120"/>
              </a:rPr>
              <a:t>100% tailored</a:t>
            </a:r>
            <a:endParaRPr lang="en-US" sz="3600" dirty="0"/>
          </a:p>
        </p:txBody>
      </p:sp>
      <p:sp>
        <p:nvSpPr>
          <p:cNvPr id="4" name="Shape 2"/>
          <p:cNvSpPr/>
          <p:nvPr/>
        </p:nvSpPr>
        <p:spPr>
          <a:xfrm>
            <a:off x="815975" y="1938536"/>
            <a:ext cx="5200650" cy="869950"/>
          </a:xfrm>
          <a:prstGeom prst="roundRect">
            <a:avLst>
              <a:gd name="adj" fmla="val 8394"/>
            </a:avLst>
          </a:prstGeom>
          <a:solidFill>
            <a:srgbClr val="FFFFFF"/>
          </a:solidFill>
          <a:ln w="6350">
            <a:solidFill>
              <a:srgbClr val="E3E9EB"/>
            </a:solidFill>
            <a:prstDash val="solid"/>
          </a:ln>
        </p:spPr>
      </p:sp>
      <p:pic>
        <p:nvPicPr>
          <p:cNvPr id="5" name="Image 0" descr="Chart">    </p:cNvPr>
          <p:cNvPicPr>
            <a:picLocks noChangeAspect="1"/>
          </p:cNvPicPr>
          <p:nvPr/>
        </p:nvPicPr>
        <p:blipFill>
          <a:blip r:embed="rId1"/>
          <a:srcRect l="0" r="0" t="0" b="0"/>
          <a:stretch/>
        </p:blipFill>
        <p:spPr>
          <a:xfrm>
            <a:off x="1073150" y="2195711"/>
            <a:ext cx="355600" cy="355600"/>
          </a:xfrm>
          <a:prstGeom prst="rect">
            <a:avLst/>
          </a:prstGeom>
        </p:spPr>
      </p:pic>
      <p:sp>
        <p:nvSpPr>
          <p:cNvPr id="6" name="Text 3"/>
          <p:cNvSpPr/>
          <p:nvPr/>
        </p:nvSpPr>
        <p:spPr>
          <a:xfrm>
            <a:off x="1631950" y="2236391"/>
            <a:ext cx="4251325" cy="299641"/>
          </a:xfrm>
          <a:prstGeom prst="rect">
            <a:avLst/>
          </a:prstGeom>
          <a:noFill/>
          <a:ln/>
        </p:spPr>
        <p:txBody>
          <a:bodyPr wrap="square" lIns="0" tIns="0" rIns="0" bIns="0" rtlCol="0" anchor="t">
            <a:normAutofit/>
          </a:bodyPr>
          <a:lstStyle/>
          <a:p>
            <a:pPr algn="l" indent="0" marL="0">
              <a:lnSpc>
                <a:spcPts val="2160"/>
              </a:lnSpc>
              <a:buNone/>
            </a:pPr>
            <a:r>
              <a:rPr lang="en-US" sz="1600" dirty="0">
                <a:solidFill>
                  <a:srgbClr val="182025"/>
                </a:solidFill>
                <a:latin typeface="Source Sans 3" pitchFamily="34" charset="0"/>
                <a:ea typeface="Source Sans 3" pitchFamily="34" charset="-122"/>
                <a:cs typeface="Source Sans 3" pitchFamily="34" charset="-120"/>
              </a:rPr>
              <a:t>Power BI management dashboards</a:t>
            </a:r>
            <a:endParaRPr lang="en-US" sz="1600" dirty="0"/>
          </a:p>
        </p:txBody>
      </p:sp>
      <p:sp>
        <p:nvSpPr>
          <p:cNvPr id="7" name="Shape 4"/>
          <p:cNvSpPr/>
          <p:nvPr/>
        </p:nvSpPr>
        <p:spPr>
          <a:xfrm>
            <a:off x="6175375" y="1938536"/>
            <a:ext cx="5200650" cy="869950"/>
          </a:xfrm>
          <a:prstGeom prst="roundRect">
            <a:avLst>
              <a:gd name="adj" fmla="val 8394"/>
            </a:avLst>
          </a:prstGeom>
          <a:solidFill>
            <a:srgbClr val="FFFFFF"/>
          </a:solidFill>
          <a:ln w="6350">
            <a:solidFill>
              <a:srgbClr val="E3E9EB"/>
            </a:solidFill>
            <a:prstDash val="solid"/>
          </a:ln>
        </p:spPr>
      </p:sp>
      <p:pic>
        <p:nvPicPr>
          <p:cNvPr id="8" name="Image 1" descr="Book">    </p:cNvPr>
          <p:cNvPicPr>
            <a:picLocks noChangeAspect="1"/>
          </p:cNvPicPr>
          <p:nvPr/>
        </p:nvPicPr>
        <p:blipFill>
          <a:blip r:embed="rId2"/>
          <a:srcRect l="0" r="0" t="0" b="0"/>
          <a:stretch/>
        </p:blipFill>
        <p:spPr>
          <a:xfrm>
            <a:off x="6432550" y="2195711"/>
            <a:ext cx="355600" cy="355600"/>
          </a:xfrm>
          <a:prstGeom prst="rect">
            <a:avLst/>
          </a:prstGeom>
        </p:spPr>
      </p:pic>
      <p:sp>
        <p:nvSpPr>
          <p:cNvPr id="9" name="Text 5"/>
          <p:cNvSpPr/>
          <p:nvPr/>
        </p:nvSpPr>
        <p:spPr>
          <a:xfrm>
            <a:off x="6991350" y="2236391"/>
            <a:ext cx="4251325" cy="299641"/>
          </a:xfrm>
          <a:prstGeom prst="rect">
            <a:avLst/>
          </a:prstGeom>
          <a:noFill/>
          <a:ln/>
        </p:spPr>
        <p:txBody>
          <a:bodyPr wrap="square" lIns="0" tIns="0" rIns="0" bIns="0" rtlCol="0" anchor="t">
            <a:normAutofit/>
          </a:bodyPr>
          <a:lstStyle/>
          <a:p>
            <a:pPr algn="l" indent="0" marL="0">
              <a:lnSpc>
                <a:spcPts val="2160"/>
              </a:lnSpc>
              <a:buNone/>
            </a:pPr>
            <a:r>
              <a:rPr lang="en-US" sz="1600" dirty="0">
                <a:solidFill>
                  <a:srgbClr val="182025"/>
                </a:solidFill>
                <a:latin typeface="Source Sans 3" pitchFamily="34" charset="0"/>
                <a:ea typeface="Source Sans 3" pitchFamily="34" charset="-122"/>
                <a:cs typeface="Source Sans 3" pitchFamily="34" charset="-120"/>
              </a:rPr>
              <a:t>Report Builder with tables and graphs</a:t>
            </a:r>
            <a:endParaRPr lang="en-US" sz="1600" dirty="0"/>
          </a:p>
        </p:txBody>
      </p:sp>
      <p:sp>
        <p:nvSpPr>
          <p:cNvPr id="10" name="Shape 6"/>
          <p:cNvSpPr/>
          <p:nvPr/>
        </p:nvSpPr>
        <p:spPr>
          <a:xfrm>
            <a:off x="815975" y="2967236"/>
            <a:ext cx="5200650" cy="869950"/>
          </a:xfrm>
          <a:prstGeom prst="roundRect">
            <a:avLst>
              <a:gd name="adj" fmla="val 8394"/>
            </a:avLst>
          </a:prstGeom>
          <a:solidFill>
            <a:srgbClr val="FFFFFF"/>
          </a:solidFill>
          <a:ln w="6350">
            <a:solidFill>
              <a:srgbClr val="E3E9EB"/>
            </a:solidFill>
            <a:prstDash val="solid"/>
          </a:ln>
        </p:spPr>
      </p:sp>
      <p:pic>
        <p:nvPicPr>
          <p:cNvPr id="11" name="Image 2" descr="Chat">    </p:cNvPr>
          <p:cNvPicPr>
            <a:picLocks noChangeAspect="1"/>
          </p:cNvPicPr>
          <p:nvPr/>
        </p:nvPicPr>
        <p:blipFill>
          <a:blip r:embed="rId3"/>
          <a:srcRect l="0" r="0" t="0" b="0"/>
          <a:stretch/>
        </p:blipFill>
        <p:spPr>
          <a:xfrm>
            <a:off x="1073150" y="3224411"/>
            <a:ext cx="355600" cy="355600"/>
          </a:xfrm>
          <a:prstGeom prst="rect">
            <a:avLst/>
          </a:prstGeom>
        </p:spPr>
      </p:pic>
      <p:sp>
        <p:nvSpPr>
          <p:cNvPr id="12" name="Text 7"/>
          <p:cNvSpPr/>
          <p:nvPr/>
        </p:nvSpPr>
        <p:spPr>
          <a:xfrm>
            <a:off x="1631950" y="3265091"/>
            <a:ext cx="4251325" cy="299641"/>
          </a:xfrm>
          <a:prstGeom prst="rect">
            <a:avLst/>
          </a:prstGeom>
          <a:noFill/>
          <a:ln/>
        </p:spPr>
        <p:txBody>
          <a:bodyPr wrap="square" lIns="0" tIns="0" rIns="0" bIns="0" rtlCol="0" anchor="t">
            <a:normAutofit/>
          </a:bodyPr>
          <a:lstStyle/>
          <a:p>
            <a:pPr algn="l" indent="0" marL="0">
              <a:lnSpc>
                <a:spcPts val="2160"/>
              </a:lnSpc>
              <a:buNone/>
            </a:pPr>
            <a:r>
              <a:rPr lang="en-US" sz="1600" dirty="0">
                <a:solidFill>
                  <a:srgbClr val="182025"/>
                </a:solidFill>
                <a:latin typeface="Source Sans 3" pitchFamily="34" charset="0"/>
                <a:ea typeface="Source Sans 3" pitchFamily="34" charset="-122"/>
                <a:cs typeface="Source Sans 3" pitchFamily="34" charset="-120"/>
              </a:rPr>
              <a:t>AI reports from a plain-English request</a:t>
            </a:r>
            <a:endParaRPr lang="en-US" sz="1600" dirty="0"/>
          </a:p>
        </p:txBody>
      </p:sp>
      <p:sp>
        <p:nvSpPr>
          <p:cNvPr id="13" name="Shape 8"/>
          <p:cNvSpPr/>
          <p:nvPr/>
        </p:nvSpPr>
        <p:spPr>
          <a:xfrm>
            <a:off x="6175375" y="2967236"/>
            <a:ext cx="5200650" cy="869950"/>
          </a:xfrm>
          <a:prstGeom prst="roundRect">
            <a:avLst>
              <a:gd name="adj" fmla="val 8394"/>
            </a:avLst>
          </a:prstGeom>
          <a:solidFill>
            <a:srgbClr val="FFFFFF"/>
          </a:solidFill>
          <a:ln w="6350">
            <a:solidFill>
              <a:srgbClr val="E3E9EB"/>
            </a:solidFill>
            <a:prstDash val="solid"/>
          </a:ln>
        </p:spPr>
      </p:sp>
      <p:pic>
        <p:nvPicPr>
          <p:cNvPr id="14" name="Image 3" descr="Activity">    </p:cNvPr>
          <p:cNvPicPr>
            <a:picLocks noChangeAspect="1"/>
          </p:cNvPicPr>
          <p:nvPr/>
        </p:nvPicPr>
        <p:blipFill>
          <a:blip r:embed="rId4"/>
          <a:srcRect l="0" r="0" t="0" b="0"/>
          <a:stretch/>
        </p:blipFill>
        <p:spPr>
          <a:xfrm>
            <a:off x="6432550" y="3224411"/>
            <a:ext cx="355600" cy="355600"/>
          </a:xfrm>
          <a:prstGeom prst="rect">
            <a:avLst/>
          </a:prstGeom>
        </p:spPr>
      </p:pic>
      <p:sp>
        <p:nvSpPr>
          <p:cNvPr id="15" name="Text 9"/>
          <p:cNvSpPr/>
          <p:nvPr/>
        </p:nvSpPr>
        <p:spPr>
          <a:xfrm>
            <a:off x="6991350" y="3265091"/>
            <a:ext cx="4251325" cy="299641"/>
          </a:xfrm>
          <a:prstGeom prst="rect">
            <a:avLst/>
          </a:prstGeom>
          <a:noFill/>
          <a:ln/>
        </p:spPr>
        <p:txBody>
          <a:bodyPr wrap="square" lIns="0" tIns="0" rIns="0" bIns="0" rtlCol="0" anchor="t">
            <a:normAutofit/>
          </a:bodyPr>
          <a:lstStyle/>
          <a:p>
            <a:pPr algn="l" indent="0" marL="0">
              <a:lnSpc>
                <a:spcPts val="2160"/>
              </a:lnSpc>
              <a:buNone/>
            </a:pPr>
            <a:r>
              <a:rPr lang="en-US" sz="1600" dirty="0">
                <a:solidFill>
                  <a:srgbClr val="182025"/>
                </a:solidFill>
                <a:latin typeface="Source Sans 3" pitchFamily="34" charset="0"/>
                <a:ea typeface="Source Sans 3" pitchFamily="34" charset="-122"/>
                <a:cs typeface="Source Sans 3" pitchFamily="34" charset="-120"/>
              </a:rPr>
              <a:t>AI dashboard builder on live data</a:t>
            </a:r>
            <a:endParaRPr lang="en-US" sz="1600" dirty="0"/>
          </a:p>
        </p:txBody>
      </p:sp>
      <p:pic>
        <p:nvPicPr>
          <p:cNvPr id="16" name="Image 4" descr="Open eLMS logo">    </p:cNvPr>
          <p:cNvPicPr>
            <a:picLocks noChangeAspect="1"/>
          </p:cNvPicPr>
          <p:nvPr/>
        </p:nvPicPr>
        <p:blipFill>
          <a:blip r:embed="rId5"/>
          <a:srcRect l="0" r="0" t="-28" b="-28"/>
          <a:stretch/>
        </p:blipFill>
        <p:spPr>
          <a:xfrm>
            <a:off x="812800" y="6184900"/>
            <a:ext cx="1301750" cy="342900"/>
          </a:xfrm>
          <a:prstGeom prst="rect">
            <a:avLst/>
          </a:prstGeom>
        </p:spPr>
      </p:pic>
      <p:sp>
        <p:nvSpPr>
          <p:cNvPr id="17" name="Text 10"/>
          <p:cNvSpPr/>
          <p:nvPr/>
        </p:nvSpPr>
        <p:spPr>
          <a:xfrm>
            <a:off x="8239760" y="6238280"/>
            <a:ext cx="313944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576166"/>
                </a:solidFill>
                <a:latin typeface="Source Sans 3" pitchFamily="34" charset="0"/>
                <a:ea typeface="Source Sans 3" pitchFamily="34" charset="-122"/>
                <a:cs typeface="Source Sans 3" pitchFamily="34" charset="-120"/>
              </a:rPr>
              <a:t>openelms.com</a:t>
            </a:r>
            <a:endParaRPr lang="en-US" sz="1200"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name="Slide 47">
    <p:bg>
      <p:bgPr>
        <a:solidFill>
          <a:srgbClr val="F6F8F9"/>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C2295C"/>
                </a:solidFill>
                <a:latin typeface="Source Sans 3" pitchFamily="34" charset="0"/>
                <a:ea typeface="Source Sans 3" pitchFamily="34" charset="-122"/>
                <a:cs typeface="Source Sans 3" pitchFamily="34" charset="-120"/>
              </a:rPr>
              <a:t>WHAT YOU GET · 10 OF 12</a:t>
            </a:r>
            <a:endParaRPr lang="en-US" sz="1200" dirty="0"/>
          </a:p>
        </p:txBody>
      </p:sp>
      <p:sp>
        <p:nvSpPr>
          <p:cNvPr id="3" name="Text 1"/>
          <p:cNvSpPr/>
          <p:nvPr>
            <p:ph type="title"/>
          </p:nvPr>
        </p:nvSpPr>
        <p:spPr>
          <a:xfrm>
            <a:off x="812800" y="1127720"/>
            <a:ext cx="10883392" cy="528241"/>
          </a:xfrm>
          <a:prstGeom prst="rect">
            <a:avLst/>
          </a:prstGeom>
          <a:noFill/>
          <a:ln/>
        </p:spPr>
        <p:txBody>
          <a:bodyPr wrap="square" lIns="0" tIns="0" rIns="0" bIns="0" rtlCol="0" anchor="t">
            <a:normAutofit/>
          </a:bodyPr>
          <a:lstStyle/>
          <a:p>
            <a:pPr algn="l" indent="0" marL="0">
              <a:lnSpc>
                <a:spcPts val="3960"/>
              </a:lnSpc>
              <a:buNone/>
            </a:pPr>
            <a:r>
              <a:rPr lang="en-US" sz="3600" b="1" i="0" dirty="0">
                <a:solidFill>
                  <a:srgbClr val="182025"/>
                </a:solidFill>
                <a:latin typeface="Source Serif 4" pitchFamily="18" charset="0"/>
                <a:ea typeface="Source Serif 4" pitchFamily="18" charset="-122"/>
                <a:cs typeface="Source Serif 4" pitchFamily="18" charset="-120"/>
              </a:rPr>
              <a:t>Help and support: </a:t>
            </a:r>
            <a:r>
              <a:rPr lang="en-US" sz="3600" b="1" i="0" dirty="0">
                <a:solidFill>
                  <a:srgbClr val="C2295C"/>
                </a:solidFill>
                <a:latin typeface="Source Serif 4" pitchFamily="18" charset="0"/>
                <a:ea typeface="Source Serif 4" pitchFamily="18" charset="-122"/>
                <a:cs typeface="Source Serif 4" pitchFamily="18" charset="-120"/>
              </a:rPr>
              <a:t>training and AI help</a:t>
            </a:r>
            <a:endParaRPr lang="en-US" sz="3600" dirty="0"/>
          </a:p>
        </p:txBody>
      </p:sp>
      <p:sp>
        <p:nvSpPr>
          <p:cNvPr id="4" name="Text 2"/>
          <p:cNvSpPr/>
          <p:nvPr/>
        </p:nvSpPr>
        <p:spPr>
          <a:xfrm>
            <a:off x="812800" y="3110210"/>
            <a:ext cx="4722241" cy="614561"/>
          </a:xfrm>
          <a:prstGeom prst="rect">
            <a:avLst/>
          </a:prstGeom>
          <a:noFill/>
          <a:ln/>
        </p:spPr>
        <p:txBody>
          <a:bodyPr wrap="square" lIns="0" tIns="0" rIns="0" bIns="0" rtlCol="0" anchor="t">
            <a:normAutofit/>
          </a:bodyPr>
          <a:lstStyle/>
          <a:p>
            <a:pPr algn="l" indent="0" marL="0">
              <a:lnSpc>
                <a:spcPts val="2320"/>
              </a:lnSpc>
              <a:buNone/>
            </a:pPr>
            <a:r>
              <a:rPr lang="en-US" sz="1600" dirty="0">
                <a:solidFill>
                  <a:srgbClr val="182025"/>
                </a:solidFill>
                <a:latin typeface="Source Sans 3" pitchFamily="34" charset="0"/>
                <a:ea typeface="Source Sans 3" pitchFamily="34" charset="-122"/>
                <a:cs typeface="Source Sans 3" pitchFamily="34" charset="-120"/>
              </a:rPr>
              <a:t>An AI assistant on call at any time, plus live support metrics against our SLAs.</a:t>
            </a:r>
            <a:endParaRPr lang="en-US" sz="1600" dirty="0"/>
          </a:p>
        </p:txBody>
      </p:sp>
      <p:sp>
        <p:nvSpPr>
          <p:cNvPr id="5" name="Text 3"/>
          <p:cNvSpPr/>
          <p:nvPr/>
        </p:nvSpPr>
        <p:spPr>
          <a:xfrm>
            <a:off x="812800" y="3851771"/>
            <a:ext cx="4722241" cy="584200"/>
          </a:xfrm>
          <a:prstGeom prst="rect">
            <a:avLst/>
          </a:prstGeom>
          <a:noFill/>
          <a:ln/>
        </p:spPr>
        <p:txBody>
          <a:bodyPr wrap="square" lIns="0" tIns="0" rIns="0" bIns="0" rtlCol="0" anchor="t">
            <a:normAutofit/>
          </a:bodyPr>
          <a:lstStyle/>
          <a:p>
            <a:pPr algn="l" indent="0" marL="0">
              <a:lnSpc>
                <a:spcPts val="4400"/>
              </a:lnSpc>
              <a:buNone/>
            </a:pPr>
            <a:r>
              <a:rPr lang="en-US" sz="4000" b="1" dirty="0">
                <a:solidFill>
                  <a:srgbClr val="C2295C"/>
                </a:solidFill>
                <a:latin typeface="Source Serif 4" pitchFamily="18" charset="0"/>
                <a:ea typeface="Source Serif 4" pitchFamily="18" charset="-122"/>
                <a:cs typeface="Source Serif 4" pitchFamily="18" charset="-120"/>
              </a:rPr>
              <a:t>99.9%</a:t>
            </a:r>
            <a:endParaRPr lang="en-US" sz="4000" dirty="0"/>
          </a:p>
        </p:txBody>
      </p:sp>
      <p:sp>
        <p:nvSpPr>
          <p:cNvPr id="6" name="Text 4"/>
          <p:cNvSpPr/>
          <p:nvPr/>
        </p:nvSpPr>
        <p:spPr>
          <a:xfrm>
            <a:off x="812800" y="4435971"/>
            <a:ext cx="4722241" cy="256480"/>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576166"/>
                </a:solidFill>
                <a:latin typeface="Source Sans 3" pitchFamily="34" charset="0"/>
                <a:ea typeface="Source Sans 3" pitchFamily="34" charset="-122"/>
                <a:cs typeface="Source Sans 3" pitchFamily="34" charset="-120"/>
              </a:rPr>
              <a:t>uptime SLA</a:t>
            </a:r>
            <a:endParaRPr lang="en-US" sz="1300" dirty="0"/>
          </a:p>
        </p:txBody>
      </p:sp>
      <p:pic>
        <p:nvPicPr>
          <p:cNvPr id="7" name="Image 0" descr="The Open eLMS AI Assistant with help, set-up and learning tools">    </p:cNvPr>
          <p:cNvPicPr>
            <a:picLocks noChangeAspect="1"/>
          </p:cNvPicPr>
          <p:nvPr/>
        </p:nvPicPr>
        <p:blipFill>
          <a:blip r:embed="rId1"/>
          <a:srcRect l="0" r="0" t="-8" b="-8"/>
          <a:stretch/>
        </p:blipFill>
        <p:spPr>
          <a:xfrm>
            <a:off x="5803900" y="2031305"/>
            <a:ext cx="5575300" cy="3714750"/>
          </a:xfrm>
          <a:prstGeom prst="roundRect">
            <a:avLst>
              <a:gd name="adj" fmla="val 2735"/>
            </a:avLst>
          </a:prstGeom>
          <a:effectLst>
            <a:outerShdw sx="100000" sy="100000" kx="0" ky="0" algn="bl" rotWithShape="0" blurRad="203200" dist="76200" dir="5400000">
              <a:srgbClr val="102932">
                <a:alpha val="16000"/>
              </a:srgbClr>
            </a:outerShdw>
          </a:effectLst>
        </p:spPr>
      </p:pic>
      <p:pic>
        <p:nvPicPr>
          <p:cNvPr id="8" name="Image 1" descr="Open eLMS logo">    </p:cNvPr>
          <p:cNvPicPr>
            <a:picLocks noChangeAspect="1"/>
          </p:cNvPicPr>
          <p:nvPr/>
        </p:nvPicPr>
        <p:blipFill>
          <a:blip r:embed="rId2"/>
          <a:srcRect l="0" r="0" t="-28" b="-28"/>
          <a:stretch/>
        </p:blipFill>
        <p:spPr>
          <a:xfrm>
            <a:off x="812800" y="6184900"/>
            <a:ext cx="1301750" cy="342900"/>
          </a:xfrm>
          <a:prstGeom prst="rect">
            <a:avLst/>
          </a:prstGeom>
        </p:spPr>
      </p:pic>
      <p:sp>
        <p:nvSpPr>
          <p:cNvPr id="9" name="Text 5"/>
          <p:cNvSpPr/>
          <p:nvPr/>
        </p:nvSpPr>
        <p:spPr>
          <a:xfrm>
            <a:off x="8239760" y="6238280"/>
            <a:ext cx="313944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576166"/>
                </a:solidFill>
                <a:latin typeface="Source Sans 3" pitchFamily="34" charset="0"/>
                <a:ea typeface="Source Sans 3" pitchFamily="34" charset="-122"/>
                <a:cs typeface="Source Sans 3" pitchFamily="34" charset="-120"/>
              </a:rPr>
              <a:t>openelms.com</a:t>
            </a:r>
            <a:endParaRPr lang="en-US" sz="1200"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name="Slide 48">
    <p:bg>
      <p:bgPr>
        <a:solidFill>
          <a:srgbClr val="F6F8F9"/>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C2295C"/>
                </a:solidFill>
                <a:latin typeface="Source Sans 3" pitchFamily="34" charset="0"/>
                <a:ea typeface="Source Sans 3" pitchFamily="34" charset="-122"/>
                <a:cs typeface="Source Sans 3" pitchFamily="34" charset="-120"/>
              </a:rPr>
              <a:t>WHAT YOU GET · 11 OF 12</a:t>
            </a:r>
            <a:endParaRPr lang="en-US" sz="1200" dirty="0"/>
          </a:p>
        </p:txBody>
      </p:sp>
      <p:sp>
        <p:nvSpPr>
          <p:cNvPr id="3" name="Text 1"/>
          <p:cNvSpPr/>
          <p:nvPr>
            <p:ph type="title"/>
          </p:nvPr>
        </p:nvSpPr>
        <p:spPr>
          <a:xfrm>
            <a:off x="812800" y="1127720"/>
            <a:ext cx="10883392" cy="528241"/>
          </a:xfrm>
          <a:prstGeom prst="rect">
            <a:avLst/>
          </a:prstGeom>
          <a:noFill/>
          <a:ln/>
        </p:spPr>
        <p:txBody>
          <a:bodyPr wrap="square" lIns="0" tIns="0" rIns="0" bIns="0" rtlCol="0" anchor="t">
            <a:normAutofit/>
          </a:bodyPr>
          <a:lstStyle/>
          <a:p>
            <a:pPr algn="l" indent="0" marL="0">
              <a:lnSpc>
                <a:spcPts val="3960"/>
              </a:lnSpc>
              <a:buNone/>
            </a:pPr>
            <a:r>
              <a:rPr lang="en-US" sz="3600" b="1" i="0" dirty="0">
                <a:solidFill>
                  <a:srgbClr val="182025"/>
                </a:solidFill>
                <a:latin typeface="Source Serif 4" pitchFamily="18" charset="0"/>
                <a:ea typeface="Source Serif 4" pitchFamily="18" charset="-122"/>
                <a:cs typeface="Source Serif 4" pitchFamily="18" charset="-120"/>
              </a:rPr>
              <a:t>AI builds whole </a:t>
            </a:r>
            <a:r>
              <a:rPr lang="en-US" sz="3600" b="1" i="0" dirty="0">
                <a:solidFill>
                  <a:srgbClr val="C2295C"/>
                </a:solidFill>
                <a:latin typeface="Source Serif 4" pitchFamily="18" charset="0"/>
                <a:ea typeface="Source Serif 4" pitchFamily="18" charset="-122"/>
                <a:cs typeface="Source Serif 4" pitchFamily="18" charset="-120"/>
              </a:rPr>
              <a:t>programmes</a:t>
            </a:r>
            <a:r>
              <a:rPr lang="en-US" sz="3600" b="1" i="0" dirty="0">
                <a:solidFill>
                  <a:srgbClr val="182025"/>
                </a:solidFill>
                <a:latin typeface="Source Serif 4" pitchFamily="18" charset="0"/>
                <a:ea typeface="Source Serif 4" pitchFamily="18" charset="-122"/>
                <a:cs typeface="Source Serif 4" pitchFamily="18" charset="-120"/>
              </a:rPr>
              <a:t>, in under a day</a:t>
            </a:r>
            <a:endParaRPr lang="en-US" sz="3600" dirty="0"/>
          </a:p>
        </p:txBody>
      </p:sp>
      <p:sp>
        <p:nvSpPr>
          <p:cNvPr id="4" name="Text 2"/>
          <p:cNvSpPr/>
          <p:nvPr/>
        </p:nvSpPr>
        <p:spPr>
          <a:xfrm>
            <a:off x="812800" y="3299520"/>
            <a:ext cx="3662680" cy="1203722"/>
          </a:xfrm>
          <a:prstGeom prst="rect">
            <a:avLst/>
          </a:prstGeom>
          <a:noFill/>
          <a:ln/>
        </p:spPr>
        <p:txBody>
          <a:bodyPr wrap="square" lIns="0" tIns="0" rIns="0" bIns="0" rtlCol="0" anchor="t">
            <a:normAutofit/>
          </a:bodyPr>
          <a:lstStyle/>
          <a:p>
            <a:pPr algn="l" indent="0" marL="0">
              <a:lnSpc>
                <a:spcPts val="2320"/>
              </a:lnSpc>
              <a:buNone/>
            </a:pPr>
            <a:r>
              <a:rPr lang="en-US" sz="1600" dirty="0">
                <a:solidFill>
                  <a:srgbClr val="182025"/>
                </a:solidFill>
                <a:latin typeface="Source Sans 3" pitchFamily="34" charset="0"/>
                <a:ea typeface="Source Sans 3" pitchFamily="34" charset="-122"/>
                <a:cs typeface="Source Sans 3" pitchFamily="34" charset="-120"/>
              </a:rPr>
              <a:t>Skills, knowledge, behaviours and the learning itself, generated and added for you. Bespoke, it was £20,000 a programme.</a:t>
            </a:r>
            <a:endParaRPr lang="en-US" sz="1600" dirty="0"/>
          </a:p>
        </p:txBody>
      </p:sp>
      <p:pic>
        <p:nvPicPr>
          <p:cNvPr id="5" name="Image 0" descr="The Open eLMS programme schedule screen with outcomes, work windows and assigned learning">    </p:cNvPr>
          <p:cNvPicPr>
            <a:picLocks noChangeAspect="1"/>
          </p:cNvPicPr>
          <p:nvPr/>
        </p:nvPicPr>
        <p:blipFill>
          <a:blip r:embed="rId1"/>
          <a:srcRect l="0" r="0" t="0" b="0"/>
          <a:stretch/>
        </p:blipFill>
        <p:spPr>
          <a:xfrm>
            <a:off x="4775200" y="2031305"/>
            <a:ext cx="6604000" cy="3714750"/>
          </a:xfrm>
          <a:prstGeom prst="roundRect">
            <a:avLst>
              <a:gd name="adj" fmla="val 2735"/>
            </a:avLst>
          </a:prstGeom>
          <a:effectLst>
            <a:outerShdw sx="100000" sy="100000" kx="0" ky="0" algn="bl" rotWithShape="0" blurRad="203200" dist="76200" dir="5400000">
              <a:srgbClr val="102932">
                <a:alpha val="16000"/>
              </a:srgbClr>
            </a:outerShdw>
          </a:effectLst>
        </p:spPr>
      </p:pic>
      <p:pic>
        <p:nvPicPr>
          <p:cNvPr id="6" name="Image 1" descr="Open eLMS logo">    </p:cNvPr>
          <p:cNvPicPr>
            <a:picLocks noChangeAspect="1"/>
          </p:cNvPicPr>
          <p:nvPr/>
        </p:nvPicPr>
        <p:blipFill>
          <a:blip r:embed="rId2"/>
          <a:srcRect l="0" r="0" t="-28" b="-28"/>
          <a:stretch/>
        </p:blipFill>
        <p:spPr>
          <a:xfrm>
            <a:off x="812800" y="6184900"/>
            <a:ext cx="1301750" cy="342900"/>
          </a:xfrm>
          <a:prstGeom prst="rect">
            <a:avLst/>
          </a:prstGeom>
        </p:spPr>
      </p:pic>
      <p:sp>
        <p:nvSpPr>
          <p:cNvPr id="7" name="Text 3"/>
          <p:cNvSpPr/>
          <p:nvPr/>
        </p:nvSpPr>
        <p:spPr>
          <a:xfrm>
            <a:off x="8239760" y="6238280"/>
            <a:ext cx="313944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576166"/>
                </a:solidFill>
                <a:latin typeface="Source Sans 3" pitchFamily="34" charset="0"/>
                <a:ea typeface="Source Sans 3" pitchFamily="34" charset="-122"/>
                <a:cs typeface="Source Sans 3" pitchFamily="34" charset="-120"/>
              </a:rPr>
              <a:t>openelms.com</a:t>
            </a:r>
            <a:endParaRPr lang="en-US" sz="1200"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name="Slide 49">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C2295C"/>
                </a:solidFill>
                <a:latin typeface="Source Sans 3" pitchFamily="34" charset="0"/>
                <a:ea typeface="Source Sans 3" pitchFamily="34" charset="-122"/>
                <a:cs typeface="Source Sans 3" pitchFamily="34" charset="-120"/>
              </a:rPr>
              <a:t>WHAT YOU GET · 11 OF 12</a:t>
            </a:r>
            <a:endParaRPr lang="en-US" sz="1200" dirty="0"/>
          </a:p>
        </p:txBody>
      </p:sp>
      <p:sp>
        <p:nvSpPr>
          <p:cNvPr id="3" name="Text 1"/>
          <p:cNvSpPr/>
          <p:nvPr>
            <p:ph type="title"/>
          </p:nvPr>
        </p:nvSpPr>
        <p:spPr>
          <a:xfrm>
            <a:off x="812800" y="1127720"/>
            <a:ext cx="10883392" cy="528241"/>
          </a:xfrm>
          <a:prstGeom prst="rect">
            <a:avLst/>
          </a:prstGeom>
          <a:noFill/>
          <a:ln/>
        </p:spPr>
        <p:txBody>
          <a:bodyPr wrap="square" lIns="0" tIns="0" rIns="0" bIns="0" rtlCol="0" anchor="t">
            <a:normAutofit/>
          </a:bodyPr>
          <a:lstStyle/>
          <a:p>
            <a:pPr algn="l" indent="0" marL="0">
              <a:lnSpc>
                <a:spcPts val="3960"/>
              </a:lnSpc>
              <a:buNone/>
            </a:pPr>
            <a:r>
              <a:rPr lang="en-US" sz="3600" b="1" i="0" dirty="0">
                <a:solidFill>
                  <a:srgbClr val="182025"/>
                </a:solidFill>
                <a:latin typeface="Source Serif 4" pitchFamily="18" charset="0"/>
                <a:ea typeface="Source Serif 4" pitchFamily="18" charset="-122"/>
                <a:cs typeface="Source Serif 4" pitchFamily="18" charset="-120"/>
              </a:rPr>
              <a:t>The right learning for </a:t>
            </a:r>
            <a:r>
              <a:rPr lang="en-US" sz="3600" b="1" i="0" dirty="0">
                <a:solidFill>
                  <a:srgbClr val="C2295C"/>
                </a:solidFill>
                <a:latin typeface="Source Serif 4" pitchFamily="18" charset="0"/>
                <a:ea typeface="Source Serif 4" pitchFamily="18" charset="-122"/>
                <a:cs typeface="Source Serif 4" pitchFamily="18" charset="-120"/>
              </a:rPr>
              <a:t>the right people</a:t>
            </a:r>
            <a:endParaRPr lang="en-US" sz="3600" dirty="0"/>
          </a:p>
        </p:txBody>
      </p:sp>
      <p:sp>
        <p:nvSpPr>
          <p:cNvPr id="4" name="Shape 2"/>
          <p:cNvSpPr/>
          <p:nvPr/>
        </p:nvSpPr>
        <p:spPr>
          <a:xfrm>
            <a:off x="812800" y="1935361"/>
            <a:ext cx="5207000" cy="2021681"/>
          </a:xfrm>
          <a:prstGeom prst="roundRect">
            <a:avLst>
              <a:gd name="adj" fmla="val 3769"/>
            </a:avLst>
          </a:prstGeom>
          <a:solidFill>
            <a:srgbClr val="ECF3F4"/>
          </a:solidFill>
          <a:ln/>
        </p:spPr>
      </p:sp>
      <p:pic>
        <p:nvPicPr>
          <p:cNvPr id="5" name="Image 0" descr="Users">    </p:cNvPr>
          <p:cNvPicPr>
            <a:picLocks noChangeAspect="1"/>
          </p:cNvPicPr>
          <p:nvPr/>
        </p:nvPicPr>
        <p:blipFill>
          <a:blip r:embed="rId1"/>
          <a:srcRect l="0" r="0" t="0" b="0"/>
          <a:stretch/>
        </p:blipFill>
        <p:spPr>
          <a:xfrm>
            <a:off x="1117600" y="2240161"/>
            <a:ext cx="355600" cy="355600"/>
          </a:xfrm>
          <a:prstGeom prst="rect">
            <a:avLst/>
          </a:prstGeom>
        </p:spPr>
      </p:pic>
      <p:sp>
        <p:nvSpPr>
          <p:cNvPr id="6" name="Text 3"/>
          <p:cNvSpPr/>
          <p:nvPr/>
        </p:nvSpPr>
        <p:spPr>
          <a:xfrm>
            <a:off x="1117600" y="2722761"/>
            <a:ext cx="4735322" cy="330200"/>
          </a:xfrm>
          <a:prstGeom prst="rect">
            <a:avLst/>
          </a:prstGeom>
          <a:noFill/>
          <a:ln/>
        </p:spPr>
        <p:txBody>
          <a:bodyPr wrap="square" lIns="0" tIns="0" rIns="0" bIns="0" rtlCol="0" anchor="t">
            <a:normAutofit/>
          </a:bodyPr>
          <a:lstStyle/>
          <a:p>
            <a:pPr algn="l" indent="0" marL="0">
              <a:lnSpc>
                <a:spcPts val="2400"/>
              </a:lnSpc>
              <a:buNone/>
            </a:pPr>
            <a:r>
              <a:rPr lang="en-US" sz="2000" b="1" dirty="0">
                <a:solidFill>
                  <a:srgbClr val="182025"/>
                </a:solidFill>
                <a:latin typeface="Source Serif 4" pitchFamily="18" charset="0"/>
                <a:ea typeface="Source Serif 4" pitchFamily="18" charset="-122"/>
                <a:cs typeface="Source Serif 4" pitchFamily="18" charset="-120"/>
              </a:rPr>
              <a:t>Targeted delivery</a:t>
            </a:r>
            <a:endParaRPr lang="en-US" sz="2000" dirty="0"/>
          </a:p>
        </p:txBody>
      </p:sp>
      <p:sp>
        <p:nvSpPr>
          <p:cNvPr id="7" name="Text 4"/>
          <p:cNvSpPr/>
          <p:nvPr/>
        </p:nvSpPr>
        <p:spPr>
          <a:xfrm>
            <a:off x="1117600" y="3154561"/>
            <a:ext cx="4735322" cy="523081"/>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576166"/>
                </a:solidFill>
                <a:latin typeface="Source Sans 3" pitchFamily="34" charset="0"/>
                <a:ea typeface="Source Sans 3" pitchFamily="34" charset="-122"/>
                <a:cs typeface="Source Sans 3" pitchFamily="34" charset="-120"/>
              </a:rPr>
              <a:t>Add queries so parts of a programme reach only certain audiences, such as new hires.</a:t>
            </a:r>
            <a:endParaRPr lang="en-US" sz="1400" dirty="0"/>
          </a:p>
        </p:txBody>
      </p:sp>
      <p:sp>
        <p:nvSpPr>
          <p:cNvPr id="8" name="Shape 5"/>
          <p:cNvSpPr/>
          <p:nvPr/>
        </p:nvSpPr>
        <p:spPr>
          <a:xfrm>
            <a:off x="6172200" y="1935361"/>
            <a:ext cx="5207000" cy="2021681"/>
          </a:xfrm>
          <a:prstGeom prst="roundRect">
            <a:avLst>
              <a:gd name="adj" fmla="val 3769"/>
            </a:avLst>
          </a:prstGeom>
          <a:solidFill>
            <a:srgbClr val="ECF3F4"/>
          </a:solidFill>
          <a:ln/>
        </p:spPr>
      </p:sp>
      <p:pic>
        <p:nvPicPr>
          <p:cNvPr id="9" name="Image 1" descr="Link">    </p:cNvPr>
          <p:cNvPicPr>
            <a:picLocks noChangeAspect="1"/>
          </p:cNvPicPr>
          <p:nvPr/>
        </p:nvPicPr>
        <p:blipFill>
          <a:blip r:embed="rId2"/>
          <a:srcRect l="0" r="0" t="0" b="0"/>
          <a:stretch/>
        </p:blipFill>
        <p:spPr>
          <a:xfrm>
            <a:off x="6477000" y="2240161"/>
            <a:ext cx="355600" cy="355600"/>
          </a:xfrm>
          <a:prstGeom prst="rect">
            <a:avLst/>
          </a:prstGeom>
        </p:spPr>
      </p:pic>
      <p:sp>
        <p:nvSpPr>
          <p:cNvPr id="10" name="Text 6"/>
          <p:cNvSpPr/>
          <p:nvPr/>
        </p:nvSpPr>
        <p:spPr>
          <a:xfrm>
            <a:off x="6477000" y="2722761"/>
            <a:ext cx="4735322" cy="330200"/>
          </a:xfrm>
          <a:prstGeom prst="rect">
            <a:avLst/>
          </a:prstGeom>
          <a:noFill/>
          <a:ln/>
        </p:spPr>
        <p:txBody>
          <a:bodyPr wrap="square" lIns="0" tIns="0" rIns="0" bIns="0" rtlCol="0" anchor="t">
            <a:normAutofit/>
          </a:bodyPr>
          <a:lstStyle/>
          <a:p>
            <a:pPr algn="l" indent="0" marL="0">
              <a:lnSpc>
                <a:spcPts val="2400"/>
              </a:lnSpc>
              <a:buNone/>
            </a:pPr>
            <a:r>
              <a:rPr lang="en-US" sz="2000" b="1" dirty="0">
                <a:solidFill>
                  <a:srgbClr val="182025"/>
                </a:solidFill>
                <a:latin typeface="Source Serif 4" pitchFamily="18" charset="0"/>
                <a:ea typeface="Source Serif 4" pitchFamily="18" charset="-122"/>
                <a:cs typeface="Source Serif 4" pitchFamily="18" charset="-120"/>
              </a:rPr>
              <a:t>Career pathways</a:t>
            </a:r>
            <a:endParaRPr lang="en-US" sz="2000" dirty="0"/>
          </a:p>
        </p:txBody>
      </p:sp>
      <p:sp>
        <p:nvSpPr>
          <p:cNvPr id="11" name="Text 7"/>
          <p:cNvSpPr/>
          <p:nvPr/>
        </p:nvSpPr>
        <p:spPr>
          <a:xfrm>
            <a:off x="6477000" y="3154561"/>
            <a:ext cx="4735322" cy="523081"/>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576166"/>
                </a:solidFill>
                <a:latin typeface="Source Sans 3" pitchFamily="34" charset="0"/>
                <a:ea typeface="Source Sans 3" pitchFamily="34" charset="-122"/>
                <a:cs typeface="Source Sans 3" pitchFamily="34" charset="-120"/>
              </a:rPr>
              <a:t>Link pathways so learners see what’s done and what’s next for their goals.</a:t>
            </a:r>
            <a:endParaRPr lang="en-US" sz="1400" dirty="0"/>
          </a:p>
        </p:txBody>
      </p:sp>
      <p:pic>
        <p:nvPicPr>
          <p:cNvPr id="12" name="Image 2" descr="Open eLMS logo">    </p:cNvPr>
          <p:cNvPicPr>
            <a:picLocks noChangeAspect="1"/>
          </p:cNvPicPr>
          <p:nvPr/>
        </p:nvPicPr>
        <p:blipFill>
          <a:blip r:embed="rId3"/>
          <a:srcRect l="0" r="0" t="-28" b="-28"/>
          <a:stretch/>
        </p:blipFill>
        <p:spPr>
          <a:xfrm>
            <a:off x="812800" y="6184900"/>
            <a:ext cx="1301750" cy="342900"/>
          </a:xfrm>
          <a:prstGeom prst="rect">
            <a:avLst/>
          </a:prstGeom>
        </p:spPr>
      </p:pic>
      <p:sp>
        <p:nvSpPr>
          <p:cNvPr id="13" name="Text 8"/>
          <p:cNvSpPr/>
          <p:nvPr/>
        </p:nvSpPr>
        <p:spPr>
          <a:xfrm>
            <a:off x="8239760" y="6238280"/>
            <a:ext cx="313944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576166"/>
                </a:solidFill>
                <a:latin typeface="Source Sans 3" pitchFamily="34" charset="0"/>
                <a:ea typeface="Source Sans 3" pitchFamily="34" charset="-122"/>
                <a:cs typeface="Source Sans 3" pitchFamily="34" charset="-120"/>
              </a:rPr>
              <a:t>openelms.com</a:t>
            </a:r>
            <a:endParaRPr lang="en-US" sz="1200" dirty="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name="Slide 50">
    <p:bg>
      <p:bgPr>
        <a:solidFill>
          <a:srgbClr val="F6F8F9"/>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C2295C"/>
                </a:solidFill>
                <a:latin typeface="Source Sans 3" pitchFamily="34" charset="0"/>
                <a:ea typeface="Source Sans 3" pitchFamily="34" charset="-122"/>
                <a:cs typeface="Source Sans 3" pitchFamily="34" charset="-120"/>
              </a:rPr>
              <a:t>WHAT YOU GET · 12 OF 12</a:t>
            </a:r>
            <a:endParaRPr lang="en-US" sz="1200" dirty="0"/>
          </a:p>
        </p:txBody>
      </p:sp>
      <p:sp>
        <p:nvSpPr>
          <p:cNvPr id="3" name="Text 1"/>
          <p:cNvSpPr/>
          <p:nvPr>
            <p:ph type="title"/>
          </p:nvPr>
        </p:nvSpPr>
        <p:spPr>
          <a:xfrm>
            <a:off x="812800" y="1127720"/>
            <a:ext cx="10883392" cy="528241"/>
          </a:xfrm>
          <a:prstGeom prst="rect">
            <a:avLst/>
          </a:prstGeom>
          <a:noFill/>
          <a:ln/>
        </p:spPr>
        <p:txBody>
          <a:bodyPr wrap="square" lIns="0" tIns="0" rIns="0" bIns="0" rtlCol="0" anchor="t">
            <a:normAutofit/>
          </a:bodyPr>
          <a:lstStyle/>
          <a:p>
            <a:pPr algn="l" indent="0" marL="0">
              <a:lnSpc>
                <a:spcPts val="3960"/>
              </a:lnSpc>
              <a:buNone/>
            </a:pPr>
            <a:r>
              <a:rPr lang="en-US" sz="3600" b="1" i="0" dirty="0">
                <a:solidFill>
                  <a:srgbClr val="182025"/>
                </a:solidFill>
                <a:latin typeface="Source Serif 4" pitchFamily="18" charset="0"/>
                <a:ea typeface="Source Serif 4" pitchFamily="18" charset="-122"/>
                <a:cs typeface="Source Serif 4" pitchFamily="18" charset="-120"/>
              </a:rPr>
              <a:t>Oh yes, and </a:t>
            </a:r>
            <a:r>
              <a:rPr lang="en-US" sz="3600" b="1" i="0" dirty="0">
                <a:solidFill>
                  <a:srgbClr val="C2295C"/>
                </a:solidFill>
                <a:latin typeface="Source Serif 4" pitchFamily="18" charset="0"/>
                <a:ea typeface="Source Serif 4" pitchFamily="18" charset="-122"/>
                <a:cs typeface="Source Serif 4" pitchFamily="18" charset="-120"/>
              </a:rPr>
              <a:t>an LMS</a:t>
            </a:r>
            <a:endParaRPr lang="en-US" sz="3600" dirty="0"/>
          </a:p>
        </p:txBody>
      </p:sp>
      <p:sp>
        <p:nvSpPr>
          <p:cNvPr id="4" name="Text 2"/>
          <p:cNvSpPr/>
          <p:nvPr/>
        </p:nvSpPr>
        <p:spPr>
          <a:xfrm>
            <a:off x="812800" y="3446760"/>
            <a:ext cx="3662680" cy="909141"/>
          </a:xfrm>
          <a:prstGeom prst="rect">
            <a:avLst/>
          </a:prstGeom>
          <a:noFill/>
          <a:ln/>
        </p:spPr>
        <p:txBody>
          <a:bodyPr wrap="square" lIns="0" tIns="0" rIns="0" bIns="0" rtlCol="0" anchor="t">
            <a:normAutofit/>
          </a:bodyPr>
          <a:lstStyle/>
          <a:p>
            <a:pPr algn="l" indent="0" marL="0">
              <a:lnSpc>
                <a:spcPts val="2320"/>
              </a:lnSpc>
              <a:buNone/>
            </a:pPr>
            <a:r>
              <a:rPr lang="en-US" sz="1600" dirty="0">
                <a:solidFill>
                  <a:srgbClr val="182025"/>
                </a:solidFill>
                <a:latin typeface="Source Sans 3" pitchFamily="34" charset="0"/>
                <a:ea typeface="Source Sans 3" pitchFamily="34" charset="-122"/>
                <a:cs typeface="Source Sans 3" pitchFamily="34" charset="-120"/>
              </a:rPr>
              <a:t>Manages and reports on all learning, with programmes, pathways and just-in-time delivery.</a:t>
            </a:r>
            <a:endParaRPr lang="en-US" sz="1600" dirty="0"/>
          </a:p>
        </p:txBody>
      </p:sp>
      <p:pic>
        <p:nvPicPr>
          <p:cNvPr id="5" name="Image 0" descr="An Open eLMS learner progress page with an induction programme, pathway progress bars and expected finish dates">    </p:cNvPr>
          <p:cNvPicPr>
            <a:picLocks noChangeAspect="1"/>
          </p:cNvPicPr>
          <p:nvPr/>
        </p:nvPicPr>
        <p:blipFill>
          <a:blip r:embed="rId1"/>
          <a:srcRect l="0" r="0" t="0" b="0"/>
          <a:stretch/>
        </p:blipFill>
        <p:spPr>
          <a:xfrm>
            <a:off x="4775200" y="2031305"/>
            <a:ext cx="6604000" cy="3714750"/>
          </a:xfrm>
          <a:prstGeom prst="roundRect">
            <a:avLst>
              <a:gd name="adj" fmla="val 2735"/>
            </a:avLst>
          </a:prstGeom>
          <a:effectLst>
            <a:outerShdw sx="100000" sy="100000" kx="0" ky="0" algn="bl" rotWithShape="0" blurRad="203200" dist="76200" dir="5400000">
              <a:srgbClr val="102932">
                <a:alpha val="16000"/>
              </a:srgbClr>
            </a:outerShdw>
          </a:effectLst>
        </p:spPr>
      </p:pic>
      <p:pic>
        <p:nvPicPr>
          <p:cNvPr id="6" name="Image 1" descr="Open eLMS logo">    </p:cNvPr>
          <p:cNvPicPr>
            <a:picLocks noChangeAspect="1"/>
          </p:cNvPicPr>
          <p:nvPr/>
        </p:nvPicPr>
        <p:blipFill>
          <a:blip r:embed="rId2"/>
          <a:srcRect l="0" r="0" t="-28" b="-28"/>
          <a:stretch/>
        </p:blipFill>
        <p:spPr>
          <a:xfrm>
            <a:off x="812800" y="6184900"/>
            <a:ext cx="1301750" cy="342900"/>
          </a:xfrm>
          <a:prstGeom prst="rect">
            <a:avLst/>
          </a:prstGeom>
        </p:spPr>
      </p:pic>
      <p:sp>
        <p:nvSpPr>
          <p:cNvPr id="7" name="Text 3"/>
          <p:cNvSpPr/>
          <p:nvPr/>
        </p:nvSpPr>
        <p:spPr>
          <a:xfrm>
            <a:off x="8239760" y="6238280"/>
            <a:ext cx="313944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576166"/>
                </a:solidFill>
                <a:latin typeface="Source Sans 3" pitchFamily="34" charset="0"/>
                <a:ea typeface="Source Sans 3" pitchFamily="34" charset="-122"/>
                <a:cs typeface="Source Sans 3" pitchFamily="34" charset="-120"/>
              </a:rPr>
              <a:t>openelms.com</a:t>
            </a:r>
            <a:endParaRPr lang="en-US" sz="1200"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name="Slide 51">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C2295C"/>
                </a:solidFill>
                <a:latin typeface="Source Sans 3" pitchFamily="34" charset="0"/>
                <a:ea typeface="Source Sans 3" pitchFamily="34" charset="-122"/>
                <a:cs typeface="Source Sans 3" pitchFamily="34" charset="-120"/>
              </a:rPr>
              <a:t>TO RECAP</a:t>
            </a:r>
            <a:endParaRPr lang="en-US" sz="1200" dirty="0"/>
          </a:p>
        </p:txBody>
      </p:sp>
      <p:sp>
        <p:nvSpPr>
          <p:cNvPr id="3" name="Text 1"/>
          <p:cNvSpPr/>
          <p:nvPr>
            <p:ph type="title"/>
          </p:nvPr>
        </p:nvSpPr>
        <p:spPr>
          <a:xfrm>
            <a:off x="812800" y="1127720"/>
            <a:ext cx="10883392" cy="528241"/>
          </a:xfrm>
          <a:prstGeom prst="rect">
            <a:avLst/>
          </a:prstGeom>
          <a:noFill/>
          <a:ln/>
        </p:spPr>
        <p:txBody>
          <a:bodyPr wrap="square" lIns="0" tIns="0" rIns="0" bIns="0" rtlCol="0" anchor="t">
            <a:normAutofit/>
          </a:bodyPr>
          <a:lstStyle/>
          <a:p>
            <a:pPr algn="l" indent="0" marL="0">
              <a:lnSpc>
                <a:spcPts val="3960"/>
              </a:lnSpc>
              <a:buNone/>
            </a:pPr>
            <a:r>
              <a:rPr lang="en-US" sz="3600" b="1" i="0" dirty="0">
                <a:solidFill>
                  <a:srgbClr val="182025"/>
                </a:solidFill>
                <a:latin typeface="Source Serif 4" pitchFamily="18" charset="0"/>
                <a:ea typeface="Source Serif 4" pitchFamily="18" charset="-122"/>
                <a:cs typeface="Source Serif 4" pitchFamily="18" charset="-120"/>
              </a:rPr>
              <a:t>More than </a:t>
            </a:r>
            <a:r>
              <a:rPr lang="en-US" sz="3600" b="1" i="0" dirty="0">
                <a:solidFill>
                  <a:srgbClr val="C2295C"/>
                </a:solidFill>
                <a:latin typeface="Source Serif 4" pitchFamily="18" charset="0"/>
                <a:ea typeface="Source Serif 4" pitchFamily="18" charset="-122"/>
                <a:cs typeface="Source Serif 4" pitchFamily="18" charset="-120"/>
              </a:rPr>
              <a:t>just an LMS</a:t>
            </a:r>
            <a:endParaRPr lang="en-US" sz="3600" dirty="0"/>
          </a:p>
        </p:txBody>
      </p:sp>
      <p:sp>
        <p:nvSpPr>
          <p:cNvPr id="4" name="Text 2"/>
          <p:cNvSpPr/>
          <p:nvPr/>
        </p:nvSpPr>
        <p:spPr>
          <a:xfrm>
            <a:off x="812800" y="1884561"/>
            <a:ext cx="3401060" cy="353020"/>
          </a:xfrm>
          <a:prstGeom prst="rect">
            <a:avLst/>
          </a:prstGeom>
          <a:noFill/>
          <a:ln/>
        </p:spPr>
        <p:txBody>
          <a:bodyPr wrap="square" lIns="0" tIns="0" rIns="0" bIns="0" rtlCol="0" anchor="t">
            <a:normAutofit/>
          </a:bodyPr>
          <a:lstStyle/>
          <a:p>
            <a:pPr algn="l" indent="0" marL="0">
              <a:lnSpc>
                <a:spcPts val="1690"/>
              </a:lnSpc>
              <a:buNone/>
            </a:pPr>
            <a:r>
              <a:rPr lang="en-US" sz="1300" dirty="0">
                <a:solidFill>
                  <a:srgbClr val="182025"/>
                </a:solidFill>
                <a:latin typeface="Source Sans 3" pitchFamily="34" charset="0"/>
                <a:ea typeface="Source Sans 3" pitchFamily="34" charset="-122"/>
                <a:cs typeface="Source Sans 3" pitchFamily="34" charset="-120"/>
              </a:rPr>
              <a:t>Personnel management</a:t>
            </a:r>
            <a:endParaRPr lang="en-US" sz="1300" dirty="0"/>
          </a:p>
        </p:txBody>
      </p:sp>
      <p:sp>
        <p:nvSpPr>
          <p:cNvPr id="5" name="Text 3"/>
          <p:cNvSpPr/>
          <p:nvPr/>
        </p:nvSpPr>
        <p:spPr>
          <a:xfrm>
            <a:off x="4114800" y="1884561"/>
            <a:ext cx="3401060" cy="353020"/>
          </a:xfrm>
          <a:prstGeom prst="rect">
            <a:avLst/>
          </a:prstGeom>
          <a:noFill/>
          <a:ln/>
        </p:spPr>
        <p:txBody>
          <a:bodyPr wrap="square" lIns="0" tIns="0" rIns="0" bIns="0" rtlCol="0" anchor="t">
            <a:normAutofit/>
          </a:bodyPr>
          <a:lstStyle/>
          <a:p>
            <a:pPr algn="l" indent="0" marL="0">
              <a:lnSpc>
                <a:spcPts val="1690"/>
              </a:lnSpc>
              <a:buNone/>
            </a:pPr>
            <a:r>
              <a:rPr lang="en-US" sz="1300" dirty="0">
                <a:solidFill>
                  <a:srgbClr val="182025"/>
                </a:solidFill>
                <a:latin typeface="Source Sans 3" pitchFamily="34" charset="0"/>
                <a:ea typeface="Source Sans 3" pitchFamily="34" charset="-122"/>
                <a:cs typeface="Source Sans 3" pitchFamily="34" charset="-120"/>
              </a:rPr>
              <a:t>Submit work</a:t>
            </a:r>
            <a:endParaRPr lang="en-US" sz="1300" dirty="0"/>
          </a:p>
        </p:txBody>
      </p:sp>
      <p:sp>
        <p:nvSpPr>
          <p:cNvPr id="6" name="Text 4"/>
          <p:cNvSpPr/>
          <p:nvPr/>
        </p:nvSpPr>
        <p:spPr>
          <a:xfrm>
            <a:off x="812800" y="2212181"/>
            <a:ext cx="3401060" cy="353020"/>
          </a:xfrm>
          <a:prstGeom prst="rect">
            <a:avLst/>
          </a:prstGeom>
          <a:noFill/>
          <a:ln/>
        </p:spPr>
        <p:txBody>
          <a:bodyPr wrap="square" lIns="0" tIns="0" rIns="0" bIns="0" rtlCol="0" anchor="t">
            <a:normAutofit/>
          </a:bodyPr>
          <a:lstStyle/>
          <a:p>
            <a:pPr algn="l" indent="0" marL="0">
              <a:lnSpc>
                <a:spcPts val="1690"/>
              </a:lnSpc>
              <a:buNone/>
            </a:pPr>
            <a:r>
              <a:rPr lang="en-US" sz="1300" dirty="0">
                <a:solidFill>
                  <a:srgbClr val="182025"/>
                </a:solidFill>
                <a:latin typeface="Source Sans 3" pitchFamily="34" charset="0"/>
                <a:ea typeface="Source Sans 3" pitchFamily="34" charset="-122"/>
                <a:cs typeface="Source Sans 3" pitchFamily="34" charset="-120"/>
              </a:rPr>
              <a:t>Live learning</a:t>
            </a:r>
            <a:endParaRPr lang="en-US" sz="1300" dirty="0"/>
          </a:p>
        </p:txBody>
      </p:sp>
      <p:sp>
        <p:nvSpPr>
          <p:cNvPr id="7" name="Text 5"/>
          <p:cNvSpPr/>
          <p:nvPr/>
        </p:nvSpPr>
        <p:spPr>
          <a:xfrm>
            <a:off x="4114800" y="2212181"/>
            <a:ext cx="3401060" cy="353020"/>
          </a:xfrm>
          <a:prstGeom prst="rect">
            <a:avLst/>
          </a:prstGeom>
          <a:noFill/>
          <a:ln/>
        </p:spPr>
        <p:txBody>
          <a:bodyPr wrap="square" lIns="0" tIns="0" rIns="0" bIns="0" rtlCol="0" anchor="t">
            <a:normAutofit/>
          </a:bodyPr>
          <a:lstStyle/>
          <a:p>
            <a:pPr algn="l" indent="0" marL="0">
              <a:lnSpc>
                <a:spcPts val="1690"/>
              </a:lnSpc>
              <a:buNone/>
            </a:pPr>
            <a:r>
              <a:rPr lang="en-US" sz="1300" dirty="0">
                <a:solidFill>
                  <a:srgbClr val="182025"/>
                </a:solidFill>
                <a:latin typeface="Source Sans 3" pitchFamily="34" charset="0"/>
                <a:ea typeface="Source Sans 3" pitchFamily="34" charset="-122"/>
                <a:cs typeface="Source Sans 3" pitchFamily="34" charset="-120"/>
              </a:rPr>
              <a:t>Roles and permissions</a:t>
            </a:r>
            <a:endParaRPr lang="en-US" sz="1300" dirty="0"/>
          </a:p>
        </p:txBody>
      </p:sp>
      <p:sp>
        <p:nvSpPr>
          <p:cNvPr id="8" name="Text 6"/>
          <p:cNvSpPr/>
          <p:nvPr/>
        </p:nvSpPr>
        <p:spPr>
          <a:xfrm>
            <a:off x="812800" y="2539802"/>
            <a:ext cx="3401060" cy="353020"/>
          </a:xfrm>
          <a:prstGeom prst="rect">
            <a:avLst/>
          </a:prstGeom>
          <a:noFill/>
          <a:ln/>
        </p:spPr>
        <p:txBody>
          <a:bodyPr wrap="square" lIns="0" tIns="0" rIns="0" bIns="0" rtlCol="0" anchor="t">
            <a:normAutofit/>
          </a:bodyPr>
          <a:lstStyle/>
          <a:p>
            <a:pPr algn="l" indent="0" marL="0">
              <a:lnSpc>
                <a:spcPts val="1690"/>
              </a:lnSpc>
              <a:buNone/>
            </a:pPr>
            <a:r>
              <a:rPr lang="en-US" sz="1300" dirty="0">
                <a:solidFill>
                  <a:srgbClr val="182025"/>
                </a:solidFill>
                <a:latin typeface="Source Sans 3" pitchFamily="34" charset="0"/>
                <a:ea typeface="Source Sans 3" pitchFamily="34" charset="-122"/>
                <a:cs typeface="Source Sans 3" pitchFamily="34" charset="-120"/>
              </a:rPr>
              <a:t>5,500+ course library</a:t>
            </a:r>
            <a:endParaRPr lang="en-US" sz="1300" dirty="0"/>
          </a:p>
        </p:txBody>
      </p:sp>
      <p:sp>
        <p:nvSpPr>
          <p:cNvPr id="9" name="Text 7"/>
          <p:cNvSpPr/>
          <p:nvPr/>
        </p:nvSpPr>
        <p:spPr>
          <a:xfrm>
            <a:off x="4114800" y="2539802"/>
            <a:ext cx="3401060" cy="353020"/>
          </a:xfrm>
          <a:prstGeom prst="rect">
            <a:avLst/>
          </a:prstGeom>
          <a:noFill/>
          <a:ln/>
        </p:spPr>
        <p:txBody>
          <a:bodyPr wrap="square" lIns="0" tIns="0" rIns="0" bIns="0" rtlCol="0" anchor="t">
            <a:normAutofit/>
          </a:bodyPr>
          <a:lstStyle/>
          <a:p>
            <a:pPr algn="l" indent="0" marL="0">
              <a:lnSpc>
                <a:spcPts val="1690"/>
              </a:lnSpc>
              <a:buNone/>
            </a:pPr>
            <a:r>
              <a:rPr lang="en-US" sz="1300" dirty="0">
                <a:solidFill>
                  <a:srgbClr val="182025"/>
                </a:solidFill>
                <a:latin typeface="Source Sans 3" pitchFamily="34" charset="0"/>
                <a:ea typeface="Source Sans 3" pitchFamily="34" charset="-122"/>
                <a:cs typeface="Source Sans 3" pitchFamily="34" charset="-120"/>
              </a:rPr>
              <a:t>Custom reporting</a:t>
            </a:r>
            <a:endParaRPr lang="en-US" sz="1300" dirty="0"/>
          </a:p>
        </p:txBody>
      </p:sp>
      <p:sp>
        <p:nvSpPr>
          <p:cNvPr id="10" name="Text 8"/>
          <p:cNvSpPr/>
          <p:nvPr/>
        </p:nvSpPr>
        <p:spPr>
          <a:xfrm>
            <a:off x="812800" y="2867422"/>
            <a:ext cx="3401060" cy="353020"/>
          </a:xfrm>
          <a:prstGeom prst="rect">
            <a:avLst/>
          </a:prstGeom>
          <a:noFill/>
          <a:ln/>
        </p:spPr>
        <p:txBody>
          <a:bodyPr wrap="square" lIns="0" tIns="0" rIns="0" bIns="0" rtlCol="0" anchor="t">
            <a:normAutofit/>
          </a:bodyPr>
          <a:lstStyle/>
          <a:p>
            <a:pPr algn="l" indent="0" marL="0">
              <a:lnSpc>
                <a:spcPts val="1690"/>
              </a:lnSpc>
              <a:buNone/>
            </a:pPr>
            <a:r>
              <a:rPr lang="en-US" sz="1300" dirty="0">
                <a:solidFill>
                  <a:srgbClr val="182025"/>
                </a:solidFill>
                <a:latin typeface="Source Sans 3" pitchFamily="34" charset="0"/>
                <a:ea typeface="Source Sans 3" pitchFamily="34" charset="-122"/>
                <a:cs typeface="Source Sans 3" pitchFamily="34" charset="-120"/>
              </a:rPr>
              <a:t>AI course generator</a:t>
            </a:r>
            <a:endParaRPr lang="en-US" sz="1300" dirty="0"/>
          </a:p>
        </p:txBody>
      </p:sp>
      <p:sp>
        <p:nvSpPr>
          <p:cNvPr id="11" name="Text 9"/>
          <p:cNvSpPr/>
          <p:nvPr/>
        </p:nvSpPr>
        <p:spPr>
          <a:xfrm>
            <a:off x="4114800" y="2867422"/>
            <a:ext cx="3401060" cy="353020"/>
          </a:xfrm>
          <a:prstGeom prst="rect">
            <a:avLst/>
          </a:prstGeom>
          <a:noFill/>
          <a:ln/>
        </p:spPr>
        <p:txBody>
          <a:bodyPr wrap="square" lIns="0" tIns="0" rIns="0" bIns="0" rtlCol="0" anchor="t">
            <a:normAutofit/>
          </a:bodyPr>
          <a:lstStyle/>
          <a:p>
            <a:pPr algn="l" indent="0" marL="0">
              <a:lnSpc>
                <a:spcPts val="1690"/>
              </a:lnSpc>
              <a:buNone/>
            </a:pPr>
            <a:r>
              <a:rPr lang="en-US" sz="1300" dirty="0">
                <a:solidFill>
                  <a:srgbClr val="182025"/>
                </a:solidFill>
                <a:latin typeface="Source Sans 3" pitchFamily="34" charset="0"/>
                <a:ea typeface="Source Sans 3" pitchFamily="34" charset="-122"/>
                <a:cs typeface="Source Sans 3" pitchFamily="34" charset="-120"/>
              </a:rPr>
              <a:t>Help and support</a:t>
            </a:r>
            <a:endParaRPr lang="en-US" sz="1300" dirty="0"/>
          </a:p>
        </p:txBody>
      </p:sp>
      <p:sp>
        <p:nvSpPr>
          <p:cNvPr id="12" name="Text 10"/>
          <p:cNvSpPr/>
          <p:nvPr/>
        </p:nvSpPr>
        <p:spPr>
          <a:xfrm>
            <a:off x="812800" y="3195042"/>
            <a:ext cx="3401060" cy="353020"/>
          </a:xfrm>
          <a:prstGeom prst="rect">
            <a:avLst/>
          </a:prstGeom>
          <a:noFill/>
          <a:ln/>
        </p:spPr>
        <p:txBody>
          <a:bodyPr wrap="square" lIns="0" tIns="0" rIns="0" bIns="0" rtlCol="0" anchor="t">
            <a:normAutofit/>
          </a:bodyPr>
          <a:lstStyle/>
          <a:p>
            <a:pPr algn="l" indent="0" marL="0">
              <a:lnSpc>
                <a:spcPts val="1690"/>
              </a:lnSpc>
              <a:buNone/>
            </a:pPr>
            <a:r>
              <a:rPr lang="en-US" sz="1300" dirty="0">
                <a:solidFill>
                  <a:srgbClr val="182025"/>
                </a:solidFill>
                <a:latin typeface="Source Sans 3" pitchFamily="34" charset="0"/>
                <a:ea typeface="Source Sans 3" pitchFamily="34" charset="-122"/>
                <a:cs typeface="Source Sans 3" pitchFamily="34" charset="-120"/>
              </a:rPr>
              <a:t>Tracks any learning</a:t>
            </a:r>
            <a:endParaRPr lang="en-US" sz="1300" dirty="0"/>
          </a:p>
        </p:txBody>
      </p:sp>
      <p:sp>
        <p:nvSpPr>
          <p:cNvPr id="13" name="Text 11"/>
          <p:cNvSpPr/>
          <p:nvPr/>
        </p:nvSpPr>
        <p:spPr>
          <a:xfrm>
            <a:off x="4114800" y="3195042"/>
            <a:ext cx="3401060" cy="353020"/>
          </a:xfrm>
          <a:prstGeom prst="rect">
            <a:avLst/>
          </a:prstGeom>
          <a:noFill/>
          <a:ln/>
        </p:spPr>
        <p:txBody>
          <a:bodyPr wrap="square" lIns="0" tIns="0" rIns="0" bIns="0" rtlCol="0" anchor="t">
            <a:normAutofit/>
          </a:bodyPr>
          <a:lstStyle/>
          <a:p>
            <a:pPr algn="l" indent="0" marL="0">
              <a:lnSpc>
                <a:spcPts val="1690"/>
              </a:lnSpc>
              <a:buNone/>
            </a:pPr>
            <a:r>
              <a:rPr lang="en-US" sz="1300" dirty="0">
                <a:solidFill>
                  <a:srgbClr val="182025"/>
                </a:solidFill>
                <a:latin typeface="Source Sans 3" pitchFamily="34" charset="0"/>
                <a:ea typeface="Source Sans 3" pitchFamily="34" charset="-122"/>
                <a:cs typeface="Source Sans 3" pitchFamily="34" charset="-120"/>
              </a:rPr>
              <a:t>AI and automation</a:t>
            </a:r>
            <a:endParaRPr lang="en-US" sz="1300" dirty="0"/>
          </a:p>
        </p:txBody>
      </p:sp>
      <p:sp>
        <p:nvSpPr>
          <p:cNvPr id="14" name="Text 12"/>
          <p:cNvSpPr/>
          <p:nvPr/>
        </p:nvSpPr>
        <p:spPr>
          <a:xfrm>
            <a:off x="812800" y="3522663"/>
            <a:ext cx="3401060" cy="353020"/>
          </a:xfrm>
          <a:prstGeom prst="rect">
            <a:avLst/>
          </a:prstGeom>
          <a:noFill/>
          <a:ln/>
        </p:spPr>
        <p:txBody>
          <a:bodyPr wrap="square" lIns="0" tIns="0" rIns="0" bIns="0" rtlCol="0" anchor="t">
            <a:normAutofit/>
          </a:bodyPr>
          <a:lstStyle/>
          <a:p>
            <a:pPr algn="l" indent="0" marL="0">
              <a:lnSpc>
                <a:spcPts val="1690"/>
              </a:lnSpc>
              <a:buNone/>
            </a:pPr>
            <a:r>
              <a:rPr lang="en-US" sz="1300" dirty="0">
                <a:solidFill>
                  <a:srgbClr val="182025"/>
                </a:solidFill>
                <a:latin typeface="Source Sans 3" pitchFamily="34" charset="0"/>
                <a:ea typeface="Source Sans 3" pitchFamily="34" charset="-122"/>
                <a:cs typeface="Source Sans 3" pitchFamily="34" charset="-120"/>
              </a:rPr>
              <a:t>Skills monitoring</a:t>
            </a:r>
            <a:endParaRPr lang="en-US" sz="1300" dirty="0"/>
          </a:p>
        </p:txBody>
      </p:sp>
      <p:sp>
        <p:nvSpPr>
          <p:cNvPr id="15" name="Text 13"/>
          <p:cNvSpPr/>
          <p:nvPr/>
        </p:nvSpPr>
        <p:spPr>
          <a:xfrm>
            <a:off x="4114800" y="3522663"/>
            <a:ext cx="3401060" cy="353020"/>
          </a:xfrm>
          <a:prstGeom prst="rect">
            <a:avLst/>
          </a:prstGeom>
          <a:noFill/>
          <a:ln/>
        </p:spPr>
        <p:txBody>
          <a:bodyPr wrap="square" lIns="0" tIns="0" rIns="0" bIns="0" rtlCol="0" anchor="t">
            <a:normAutofit/>
          </a:bodyPr>
          <a:lstStyle/>
          <a:p>
            <a:pPr algn="l" indent="0" marL="0">
              <a:lnSpc>
                <a:spcPts val="1690"/>
              </a:lnSpc>
              <a:buNone/>
            </a:pPr>
            <a:r>
              <a:rPr lang="en-US" sz="1300" dirty="0">
                <a:solidFill>
                  <a:srgbClr val="182025"/>
                </a:solidFill>
                <a:latin typeface="Source Sans 3" pitchFamily="34" charset="0"/>
                <a:ea typeface="Source Sans 3" pitchFamily="34" charset="-122"/>
                <a:cs typeface="Source Sans 3" pitchFamily="34" charset="-120"/>
              </a:rPr>
              <a:t>The LMS itself</a:t>
            </a:r>
            <a:endParaRPr lang="en-US" sz="1300" dirty="0"/>
          </a:p>
        </p:txBody>
      </p:sp>
      <p:sp>
        <p:nvSpPr>
          <p:cNvPr id="16" name="Shape 14"/>
          <p:cNvSpPr/>
          <p:nvPr/>
        </p:nvSpPr>
        <p:spPr>
          <a:xfrm>
            <a:off x="7823200" y="1884561"/>
            <a:ext cx="3556000" cy="1965722"/>
          </a:xfrm>
          <a:prstGeom prst="roundRect">
            <a:avLst>
              <a:gd name="adj" fmla="val 3876"/>
            </a:avLst>
          </a:prstGeom>
          <a:solidFill>
            <a:srgbClr val="F6F8F9"/>
          </a:solidFill>
          <a:ln/>
        </p:spPr>
      </p:sp>
      <p:sp>
        <p:nvSpPr>
          <p:cNvPr id="17" name="Text 15"/>
          <p:cNvSpPr/>
          <p:nvPr/>
        </p:nvSpPr>
        <p:spPr>
          <a:xfrm>
            <a:off x="8128000" y="2189361"/>
            <a:ext cx="3034792" cy="807641"/>
          </a:xfrm>
          <a:prstGeom prst="rect">
            <a:avLst/>
          </a:prstGeom>
          <a:noFill/>
          <a:ln/>
        </p:spPr>
        <p:txBody>
          <a:bodyPr wrap="square" lIns="0" tIns="0" rIns="0" bIns="0" rtlCol="0" anchor="t">
            <a:normAutofit/>
          </a:bodyPr>
          <a:lstStyle/>
          <a:p>
            <a:pPr algn="l" indent="0" marL="0">
              <a:lnSpc>
                <a:spcPts val="6160"/>
              </a:lnSpc>
              <a:buNone/>
            </a:pPr>
            <a:r>
              <a:rPr lang="en-US" sz="5600" b="1" dirty="0">
                <a:solidFill>
                  <a:srgbClr val="C2295C"/>
                </a:solidFill>
                <a:latin typeface="Source Serif 4" pitchFamily="18" charset="0"/>
                <a:ea typeface="Source Serif 4" pitchFamily="18" charset="-122"/>
                <a:cs typeface="Source Serif 4" pitchFamily="18" charset="-120"/>
              </a:rPr>
              <a:t>23</a:t>
            </a:r>
            <a:endParaRPr lang="en-US" sz="5600" dirty="0"/>
          </a:p>
        </p:txBody>
      </p:sp>
      <p:sp>
        <p:nvSpPr>
          <p:cNvPr id="18" name="Text 16"/>
          <p:cNvSpPr/>
          <p:nvPr/>
        </p:nvSpPr>
        <p:spPr>
          <a:xfrm>
            <a:off x="8128000" y="3047802"/>
            <a:ext cx="3034792" cy="523081"/>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576166"/>
                </a:solidFill>
                <a:latin typeface="Source Sans 3" pitchFamily="34" charset="0"/>
                <a:ea typeface="Source Sans 3" pitchFamily="34" charset="-122"/>
                <a:cs typeface="Source Sans 3" pitchFamily="34" charset="-120"/>
              </a:rPr>
              <a:t>years of development behind every feature</a:t>
            </a:r>
            <a:endParaRPr lang="en-US" sz="1400" dirty="0"/>
          </a:p>
        </p:txBody>
      </p:sp>
      <p:pic>
        <p:nvPicPr>
          <p:cNvPr id="19" name="Image 0" descr="Open eLMS logo">    </p:cNvPr>
          <p:cNvPicPr>
            <a:picLocks noChangeAspect="1"/>
          </p:cNvPicPr>
          <p:nvPr/>
        </p:nvPicPr>
        <p:blipFill>
          <a:blip r:embed="rId1"/>
          <a:srcRect l="0" r="0" t="-28" b="-28"/>
          <a:stretch/>
        </p:blipFill>
        <p:spPr>
          <a:xfrm>
            <a:off x="812800" y="6184900"/>
            <a:ext cx="1301750" cy="342900"/>
          </a:xfrm>
          <a:prstGeom prst="rect">
            <a:avLst/>
          </a:prstGeom>
        </p:spPr>
      </p:pic>
      <p:sp>
        <p:nvSpPr>
          <p:cNvPr id="20" name="Text 17"/>
          <p:cNvSpPr/>
          <p:nvPr/>
        </p:nvSpPr>
        <p:spPr>
          <a:xfrm>
            <a:off x="8239760" y="6238280"/>
            <a:ext cx="313944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576166"/>
                </a:solidFill>
                <a:latin typeface="Source Sans 3" pitchFamily="34" charset="0"/>
                <a:ea typeface="Source Sans 3" pitchFamily="34" charset="-122"/>
                <a:cs typeface="Source Sans 3" pitchFamily="34" charset="-120"/>
              </a:rPr>
              <a:t>openelms.com</a:t>
            </a:r>
            <a:endParaRPr lang="en-US" sz="1200" dirty="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name="Slide 52">
    <p:bg>
      <p:bgPr>
        <a:solidFill>
          <a:srgbClr val="F6F8F9"/>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C2295C"/>
                </a:solidFill>
                <a:latin typeface="Source Sans 3" pitchFamily="34" charset="0"/>
                <a:ea typeface="Source Sans 3" pitchFamily="34" charset="-122"/>
                <a:cs typeface="Source Sans 3" pitchFamily="34" charset="-120"/>
              </a:rPr>
              <a:t>REMEMBER THAT DOCUMENT?</a:t>
            </a:r>
            <a:endParaRPr lang="en-US" sz="1200" dirty="0"/>
          </a:p>
        </p:txBody>
      </p:sp>
      <p:sp>
        <p:nvSpPr>
          <p:cNvPr id="3" name="Text 1"/>
          <p:cNvSpPr/>
          <p:nvPr>
            <p:ph type="title"/>
          </p:nvPr>
        </p:nvSpPr>
        <p:spPr>
          <a:xfrm>
            <a:off x="812800" y="1127720"/>
            <a:ext cx="10883392" cy="528241"/>
          </a:xfrm>
          <a:prstGeom prst="rect">
            <a:avLst/>
          </a:prstGeom>
          <a:noFill/>
          <a:ln/>
        </p:spPr>
        <p:txBody>
          <a:bodyPr wrap="square" lIns="0" tIns="0" rIns="0" bIns="0" rtlCol="0" anchor="t">
            <a:normAutofit/>
          </a:bodyPr>
          <a:lstStyle/>
          <a:p>
            <a:pPr algn="l" indent="0" marL="0">
              <a:lnSpc>
                <a:spcPts val="3960"/>
              </a:lnSpc>
              <a:buNone/>
            </a:pPr>
            <a:r>
              <a:rPr lang="en-US" sz="3600" b="1" i="0" dirty="0">
                <a:solidFill>
                  <a:srgbClr val="182025"/>
                </a:solidFill>
                <a:latin typeface="Source Serif 4" pitchFamily="18" charset="0"/>
                <a:ea typeface="Source Serif 4" pitchFamily="18" charset="-122"/>
                <a:cs typeface="Source Serif 4" pitchFamily="18" charset="-120"/>
              </a:rPr>
              <a:t>It’s now an </a:t>
            </a:r>
            <a:r>
              <a:rPr lang="en-US" sz="3600" b="1" i="0" dirty="0">
                <a:solidFill>
                  <a:srgbClr val="C2295C"/>
                </a:solidFill>
                <a:latin typeface="Source Serif 4" pitchFamily="18" charset="0"/>
                <a:ea typeface="Source Serif 4" pitchFamily="18" charset="-122"/>
                <a:cs typeface="Source Serif 4" pitchFamily="18" charset="-120"/>
              </a:rPr>
              <a:t>immersive course</a:t>
            </a:r>
            <a:endParaRPr lang="en-US" sz="3600" dirty="0"/>
          </a:p>
        </p:txBody>
      </p:sp>
      <p:sp>
        <p:nvSpPr>
          <p:cNvPr id="4" name="Text 2"/>
          <p:cNvSpPr/>
          <p:nvPr/>
        </p:nvSpPr>
        <p:spPr>
          <a:xfrm>
            <a:off x="812800" y="3446760"/>
            <a:ext cx="3662680" cy="909141"/>
          </a:xfrm>
          <a:prstGeom prst="rect">
            <a:avLst/>
          </a:prstGeom>
          <a:noFill/>
          <a:ln/>
        </p:spPr>
        <p:txBody>
          <a:bodyPr wrap="square" lIns="0" tIns="0" rIns="0" bIns="0" rtlCol="0" anchor="t">
            <a:normAutofit/>
          </a:bodyPr>
          <a:lstStyle/>
          <a:p>
            <a:pPr algn="l" indent="0" marL="0">
              <a:lnSpc>
                <a:spcPts val="2320"/>
              </a:lnSpc>
              <a:buNone/>
            </a:pPr>
            <a:r>
              <a:rPr lang="en-US" sz="1600" dirty="0">
                <a:solidFill>
                  <a:srgbClr val="182025"/>
                </a:solidFill>
                <a:latin typeface="Source Sans 3" pitchFamily="34" charset="0"/>
                <a:ea typeface="Source Sans 3" pitchFamily="34" charset="-122"/>
                <a:cs typeface="Source Sans 3" pitchFamily="34" charset="-120"/>
              </a:rPr>
              <a:t>With a quiz, exactly matching the upload. Bulk-upload policies and procedures to build your library overnight.</a:t>
            </a:r>
            <a:endParaRPr lang="en-US" sz="1600" dirty="0"/>
          </a:p>
        </p:txBody>
      </p:sp>
      <p:pic>
        <p:nvPicPr>
          <p:cNvPr id="5" name="Image 0" descr="A generated Open eLMS course open in the editor, showing its sections and a screen with a presenter scene">    </p:cNvPr>
          <p:cNvPicPr>
            <a:picLocks noChangeAspect="1"/>
          </p:cNvPicPr>
          <p:nvPr/>
        </p:nvPicPr>
        <p:blipFill>
          <a:blip r:embed="rId1"/>
          <a:srcRect l="0" r="0" t="0" b="0"/>
          <a:stretch/>
        </p:blipFill>
        <p:spPr>
          <a:xfrm>
            <a:off x="4775200" y="2031305"/>
            <a:ext cx="6604000" cy="3714750"/>
          </a:xfrm>
          <a:prstGeom prst="roundRect">
            <a:avLst>
              <a:gd name="adj" fmla="val 2735"/>
            </a:avLst>
          </a:prstGeom>
          <a:effectLst>
            <a:outerShdw sx="100000" sy="100000" kx="0" ky="0" algn="bl" rotWithShape="0" blurRad="203200" dist="76200" dir="5400000">
              <a:srgbClr val="102932">
                <a:alpha val="16000"/>
              </a:srgbClr>
            </a:outerShdw>
          </a:effectLst>
        </p:spPr>
      </p:pic>
      <p:pic>
        <p:nvPicPr>
          <p:cNvPr id="6" name="Image 1" descr="Open eLMS logo">    </p:cNvPr>
          <p:cNvPicPr>
            <a:picLocks noChangeAspect="1"/>
          </p:cNvPicPr>
          <p:nvPr/>
        </p:nvPicPr>
        <p:blipFill>
          <a:blip r:embed="rId2"/>
          <a:srcRect l="0" r="0" t="-28" b="-28"/>
          <a:stretch/>
        </p:blipFill>
        <p:spPr>
          <a:xfrm>
            <a:off x="812800" y="6184900"/>
            <a:ext cx="1301750" cy="342900"/>
          </a:xfrm>
          <a:prstGeom prst="rect">
            <a:avLst/>
          </a:prstGeom>
        </p:spPr>
      </p:pic>
      <p:sp>
        <p:nvSpPr>
          <p:cNvPr id="7" name="Text 3"/>
          <p:cNvSpPr/>
          <p:nvPr/>
        </p:nvSpPr>
        <p:spPr>
          <a:xfrm>
            <a:off x="8239760" y="6238280"/>
            <a:ext cx="313944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576166"/>
                </a:solidFill>
                <a:latin typeface="Source Sans 3" pitchFamily="34" charset="0"/>
                <a:ea typeface="Source Sans 3" pitchFamily="34" charset="-122"/>
                <a:cs typeface="Source Sans 3" pitchFamily="34" charset="-120"/>
              </a:rPr>
              <a:t>openelms.com</a:t>
            </a:r>
            <a:endParaRPr lang="en-US" sz="1200" dirty="0"/>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name="Slide 53">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C2295C"/>
                </a:solidFill>
                <a:latin typeface="Source Sans 3" pitchFamily="34" charset="0"/>
                <a:ea typeface="Source Sans 3" pitchFamily="34" charset="-122"/>
                <a:cs typeface="Source Sans 3" pitchFamily="34" charset="-120"/>
              </a:rPr>
              <a:t>THE OFFER</a:t>
            </a:r>
            <a:endParaRPr lang="en-US" sz="1200" dirty="0"/>
          </a:p>
        </p:txBody>
      </p:sp>
      <p:sp>
        <p:nvSpPr>
          <p:cNvPr id="3" name="Text 1"/>
          <p:cNvSpPr/>
          <p:nvPr>
            <p:ph type="title"/>
          </p:nvPr>
        </p:nvSpPr>
        <p:spPr>
          <a:xfrm>
            <a:off x="812800" y="1127720"/>
            <a:ext cx="10883392" cy="528241"/>
          </a:xfrm>
          <a:prstGeom prst="rect">
            <a:avLst/>
          </a:prstGeom>
          <a:noFill/>
          <a:ln/>
        </p:spPr>
        <p:txBody>
          <a:bodyPr wrap="square" lIns="0" tIns="0" rIns="0" bIns="0" rtlCol="0" anchor="t">
            <a:normAutofit/>
          </a:bodyPr>
          <a:lstStyle/>
          <a:p>
            <a:pPr algn="l" indent="0" marL="0">
              <a:lnSpc>
                <a:spcPts val="3960"/>
              </a:lnSpc>
              <a:buNone/>
            </a:pPr>
            <a:r>
              <a:rPr lang="en-US" sz="3600" b="1" i="0" dirty="0">
                <a:solidFill>
                  <a:srgbClr val="182025"/>
                </a:solidFill>
                <a:latin typeface="Source Serif 4" pitchFamily="18" charset="0"/>
                <a:ea typeface="Source Serif 4" pitchFamily="18" charset="-122"/>
                <a:cs typeface="Source Serif 4" pitchFamily="18" charset="-120"/>
              </a:rPr>
              <a:t>What it means for </a:t>
            </a:r>
            <a:r>
              <a:rPr lang="en-US" sz="3600" b="1" i="0" dirty="0">
                <a:solidFill>
                  <a:srgbClr val="C2295C"/>
                </a:solidFill>
                <a:latin typeface="Source Serif 4" pitchFamily="18" charset="0"/>
                <a:ea typeface="Source Serif 4" pitchFamily="18" charset="-122"/>
                <a:cs typeface="Source Serif 4" pitchFamily="18" charset="-120"/>
              </a:rPr>
              <a:t>your organisation</a:t>
            </a:r>
            <a:endParaRPr lang="en-US" sz="3600" dirty="0"/>
          </a:p>
        </p:txBody>
      </p:sp>
      <p:sp>
        <p:nvSpPr>
          <p:cNvPr id="4" name="Shape 2"/>
          <p:cNvSpPr/>
          <p:nvPr/>
        </p:nvSpPr>
        <p:spPr>
          <a:xfrm>
            <a:off x="812800" y="1935361"/>
            <a:ext cx="2527300" cy="1572220"/>
          </a:xfrm>
          <a:prstGeom prst="roundRect">
            <a:avLst>
              <a:gd name="adj" fmla="val 4847"/>
            </a:avLst>
          </a:prstGeom>
          <a:solidFill>
            <a:srgbClr val="F6F8F9"/>
          </a:solidFill>
          <a:ln/>
        </p:spPr>
      </p:sp>
      <p:sp>
        <p:nvSpPr>
          <p:cNvPr id="5" name="Text 3"/>
          <p:cNvSpPr/>
          <p:nvPr/>
        </p:nvSpPr>
        <p:spPr>
          <a:xfrm>
            <a:off x="1041400" y="2163961"/>
            <a:ext cx="2132203" cy="584200"/>
          </a:xfrm>
          <a:prstGeom prst="rect">
            <a:avLst/>
          </a:prstGeom>
          <a:noFill/>
          <a:ln/>
        </p:spPr>
        <p:txBody>
          <a:bodyPr wrap="square" lIns="0" tIns="0" rIns="0" bIns="0" rtlCol="0" anchor="t">
            <a:normAutofit/>
          </a:bodyPr>
          <a:lstStyle/>
          <a:p>
            <a:pPr algn="l" indent="0" marL="0">
              <a:lnSpc>
                <a:spcPts val="4400"/>
              </a:lnSpc>
              <a:buNone/>
            </a:pPr>
            <a:r>
              <a:rPr lang="en-US" sz="4000" b="1" dirty="0">
                <a:solidFill>
                  <a:srgbClr val="C2295C"/>
                </a:solidFill>
                <a:latin typeface="Source Serif 4" pitchFamily="18" charset="0"/>
                <a:ea typeface="Source Serif 4" pitchFamily="18" charset="-122"/>
                <a:cs typeface="Source Serif 4" pitchFamily="18" charset="-120"/>
              </a:rPr>
              <a:t>100x</a:t>
            </a:r>
            <a:endParaRPr lang="en-US" sz="4000" dirty="0"/>
          </a:p>
        </p:txBody>
      </p:sp>
      <p:sp>
        <p:nvSpPr>
          <p:cNvPr id="6" name="Text 4"/>
          <p:cNvSpPr/>
          <p:nvPr/>
        </p:nvSpPr>
        <p:spPr>
          <a:xfrm>
            <a:off x="1041400" y="2798961"/>
            <a:ext cx="2132203" cy="505420"/>
          </a:xfrm>
          <a:prstGeom prst="rect">
            <a:avLst/>
          </a:prstGeom>
          <a:noFill/>
          <a:ln/>
        </p:spPr>
        <p:txBody>
          <a:bodyPr wrap="square" lIns="0" tIns="0" rIns="0" bIns="0" rtlCol="0" anchor="t">
            <a:normAutofit/>
          </a:bodyPr>
          <a:lstStyle/>
          <a:p>
            <a:pPr algn="l" indent="0" marL="0">
              <a:lnSpc>
                <a:spcPts val="1890"/>
              </a:lnSpc>
              <a:buNone/>
            </a:pPr>
            <a:r>
              <a:rPr lang="en-US" sz="1400" dirty="0">
                <a:solidFill>
                  <a:srgbClr val="182025"/>
                </a:solidFill>
                <a:latin typeface="Source Sans 3" pitchFamily="34" charset="0"/>
                <a:ea typeface="Source Sans 3" pitchFamily="34" charset="-122"/>
                <a:cs typeface="Source Sans 3" pitchFamily="34" charset="-120"/>
              </a:rPr>
              <a:t>improvements in what you can do</a:t>
            </a:r>
            <a:endParaRPr lang="en-US" sz="1400" dirty="0"/>
          </a:p>
        </p:txBody>
      </p:sp>
      <p:sp>
        <p:nvSpPr>
          <p:cNvPr id="7" name="Shape 5"/>
          <p:cNvSpPr/>
          <p:nvPr/>
        </p:nvSpPr>
        <p:spPr>
          <a:xfrm>
            <a:off x="3492500" y="1935361"/>
            <a:ext cx="2527300" cy="1572220"/>
          </a:xfrm>
          <a:prstGeom prst="roundRect">
            <a:avLst>
              <a:gd name="adj" fmla="val 4847"/>
            </a:avLst>
          </a:prstGeom>
          <a:solidFill>
            <a:srgbClr val="F6F8F9"/>
          </a:solidFill>
          <a:ln/>
        </p:spPr>
      </p:sp>
      <p:pic>
        <p:nvPicPr>
          <p:cNvPr id="8" name="Image 0" descr="CheckCircle">    </p:cNvPr>
          <p:cNvPicPr>
            <a:picLocks noChangeAspect="1"/>
          </p:cNvPicPr>
          <p:nvPr/>
        </p:nvPicPr>
        <p:blipFill>
          <a:blip r:embed="rId1"/>
          <a:srcRect l="0" r="0" t="0" b="0"/>
          <a:stretch/>
        </p:blipFill>
        <p:spPr>
          <a:xfrm>
            <a:off x="3721100" y="2163961"/>
            <a:ext cx="457200" cy="457200"/>
          </a:xfrm>
          <a:prstGeom prst="rect">
            <a:avLst/>
          </a:prstGeom>
        </p:spPr>
      </p:pic>
      <p:sp>
        <p:nvSpPr>
          <p:cNvPr id="9" name="Text 6"/>
          <p:cNvSpPr/>
          <p:nvPr/>
        </p:nvSpPr>
        <p:spPr>
          <a:xfrm>
            <a:off x="3721100" y="2697361"/>
            <a:ext cx="2132203" cy="505420"/>
          </a:xfrm>
          <a:prstGeom prst="rect">
            <a:avLst/>
          </a:prstGeom>
          <a:noFill/>
          <a:ln/>
        </p:spPr>
        <p:txBody>
          <a:bodyPr wrap="square" lIns="0" tIns="0" rIns="0" bIns="0" rtlCol="0" anchor="t">
            <a:normAutofit/>
          </a:bodyPr>
          <a:lstStyle/>
          <a:p>
            <a:pPr algn="l" indent="0" marL="0">
              <a:lnSpc>
                <a:spcPts val="1890"/>
              </a:lnSpc>
              <a:buNone/>
            </a:pPr>
            <a:r>
              <a:rPr lang="en-US" sz="1400" dirty="0">
                <a:solidFill>
                  <a:srgbClr val="182025"/>
                </a:solidFill>
                <a:latin typeface="Source Sans 3" pitchFamily="34" charset="0"/>
                <a:ea typeface="Source Sans 3" pitchFamily="34" charset="-122"/>
                <a:cs typeface="Source Sans 3" pitchFamily="34" charset="-120"/>
              </a:rPr>
              <a:t>The most comprehensive feature set</a:t>
            </a:r>
            <a:endParaRPr lang="en-US" sz="1400" dirty="0"/>
          </a:p>
        </p:txBody>
      </p:sp>
      <p:sp>
        <p:nvSpPr>
          <p:cNvPr id="10" name="Shape 7"/>
          <p:cNvSpPr/>
          <p:nvPr/>
        </p:nvSpPr>
        <p:spPr>
          <a:xfrm>
            <a:off x="6172200" y="1935361"/>
            <a:ext cx="2527300" cy="1572220"/>
          </a:xfrm>
          <a:prstGeom prst="roundRect">
            <a:avLst>
              <a:gd name="adj" fmla="val 4847"/>
            </a:avLst>
          </a:prstGeom>
          <a:solidFill>
            <a:srgbClr val="F6F8F9"/>
          </a:solidFill>
          <a:ln/>
        </p:spPr>
      </p:sp>
      <p:pic>
        <p:nvPicPr>
          <p:cNvPr id="11" name="Image 1" descr="ThumbsUp">    </p:cNvPr>
          <p:cNvPicPr>
            <a:picLocks noChangeAspect="1"/>
          </p:cNvPicPr>
          <p:nvPr/>
        </p:nvPicPr>
        <p:blipFill>
          <a:blip r:embed="rId2"/>
          <a:srcRect l="0" r="0" t="0" b="0"/>
          <a:stretch/>
        </p:blipFill>
        <p:spPr>
          <a:xfrm>
            <a:off x="6400800" y="2163961"/>
            <a:ext cx="457200" cy="457200"/>
          </a:xfrm>
          <a:prstGeom prst="rect">
            <a:avLst/>
          </a:prstGeom>
        </p:spPr>
      </p:pic>
      <p:sp>
        <p:nvSpPr>
          <p:cNvPr id="12" name="Text 8"/>
          <p:cNvSpPr/>
          <p:nvPr/>
        </p:nvSpPr>
        <p:spPr>
          <a:xfrm>
            <a:off x="6400800" y="2697361"/>
            <a:ext cx="2132203" cy="505420"/>
          </a:xfrm>
          <a:prstGeom prst="rect">
            <a:avLst/>
          </a:prstGeom>
          <a:noFill/>
          <a:ln/>
        </p:spPr>
        <p:txBody>
          <a:bodyPr wrap="square" lIns="0" tIns="0" rIns="0" bIns="0" rtlCol="0" anchor="t">
            <a:normAutofit/>
          </a:bodyPr>
          <a:lstStyle/>
          <a:p>
            <a:pPr algn="l" indent="0" marL="0">
              <a:lnSpc>
                <a:spcPts val="1890"/>
              </a:lnSpc>
              <a:buNone/>
            </a:pPr>
            <a:r>
              <a:rPr lang="en-US" sz="1400" dirty="0">
                <a:solidFill>
                  <a:srgbClr val="182025"/>
                </a:solidFill>
                <a:latin typeface="Source Sans 3" pitchFamily="34" charset="0"/>
                <a:ea typeface="Source Sans 3" pitchFamily="34" charset="-122"/>
                <a:cs typeface="Source Sans 3" pitchFamily="34" charset="-120"/>
              </a:rPr>
              <a:t>Easy to use, so it’s adopted fast</a:t>
            </a:r>
            <a:endParaRPr lang="en-US" sz="1400" dirty="0"/>
          </a:p>
        </p:txBody>
      </p:sp>
      <p:sp>
        <p:nvSpPr>
          <p:cNvPr id="13" name="Shape 9"/>
          <p:cNvSpPr/>
          <p:nvPr/>
        </p:nvSpPr>
        <p:spPr>
          <a:xfrm>
            <a:off x="8851900" y="1935361"/>
            <a:ext cx="2527300" cy="1572220"/>
          </a:xfrm>
          <a:prstGeom prst="roundRect">
            <a:avLst>
              <a:gd name="adj" fmla="val 4847"/>
            </a:avLst>
          </a:prstGeom>
          <a:solidFill>
            <a:srgbClr val="F6F8F9"/>
          </a:solidFill>
          <a:ln/>
        </p:spPr>
      </p:sp>
      <p:pic>
        <p:nvPicPr>
          <p:cNvPr id="14" name="Image 2" descr="Chart">    </p:cNvPr>
          <p:cNvPicPr>
            <a:picLocks noChangeAspect="1"/>
          </p:cNvPicPr>
          <p:nvPr/>
        </p:nvPicPr>
        <p:blipFill>
          <a:blip r:embed="rId3"/>
          <a:srcRect l="0" r="0" t="0" b="0"/>
          <a:stretch/>
        </p:blipFill>
        <p:spPr>
          <a:xfrm>
            <a:off x="9080500" y="2163961"/>
            <a:ext cx="457200" cy="457200"/>
          </a:xfrm>
          <a:prstGeom prst="rect">
            <a:avLst/>
          </a:prstGeom>
        </p:spPr>
      </p:pic>
      <p:sp>
        <p:nvSpPr>
          <p:cNvPr id="15" name="Text 10"/>
          <p:cNvSpPr/>
          <p:nvPr/>
        </p:nvSpPr>
        <p:spPr>
          <a:xfrm>
            <a:off x="9080500" y="2697361"/>
            <a:ext cx="2132203" cy="505420"/>
          </a:xfrm>
          <a:prstGeom prst="rect">
            <a:avLst/>
          </a:prstGeom>
          <a:noFill/>
          <a:ln/>
        </p:spPr>
        <p:txBody>
          <a:bodyPr wrap="square" lIns="0" tIns="0" rIns="0" bIns="0" rtlCol="0" anchor="t">
            <a:normAutofit/>
          </a:bodyPr>
          <a:lstStyle/>
          <a:p>
            <a:pPr algn="l" indent="0" marL="0">
              <a:lnSpc>
                <a:spcPts val="1890"/>
              </a:lnSpc>
              <a:buNone/>
            </a:pPr>
            <a:r>
              <a:rPr lang="en-US" sz="1400" dirty="0">
                <a:solidFill>
                  <a:srgbClr val="182025"/>
                </a:solidFill>
                <a:latin typeface="Source Sans 3" pitchFamily="34" charset="0"/>
                <a:ea typeface="Source Sans 3" pitchFamily="34" charset="-122"/>
                <a:cs typeface="Source Sans 3" pitchFamily="34" charset="-120"/>
              </a:rPr>
              <a:t>Lower cost than enterprise systems</a:t>
            </a:r>
            <a:endParaRPr lang="en-US" sz="1400" dirty="0"/>
          </a:p>
        </p:txBody>
      </p:sp>
      <p:pic>
        <p:nvPicPr>
          <p:cNvPr id="16" name="Image 3" descr="Open eLMS logo">    </p:cNvPr>
          <p:cNvPicPr>
            <a:picLocks noChangeAspect="1"/>
          </p:cNvPicPr>
          <p:nvPr/>
        </p:nvPicPr>
        <p:blipFill>
          <a:blip r:embed="rId4"/>
          <a:srcRect l="0" r="0" t="-28" b="-28"/>
          <a:stretch/>
        </p:blipFill>
        <p:spPr>
          <a:xfrm>
            <a:off x="812800" y="6184900"/>
            <a:ext cx="1301750" cy="342900"/>
          </a:xfrm>
          <a:prstGeom prst="rect">
            <a:avLst/>
          </a:prstGeom>
        </p:spPr>
      </p:pic>
      <p:sp>
        <p:nvSpPr>
          <p:cNvPr id="17" name="Text 11"/>
          <p:cNvSpPr/>
          <p:nvPr/>
        </p:nvSpPr>
        <p:spPr>
          <a:xfrm>
            <a:off x="8239760" y="6238280"/>
            <a:ext cx="313944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576166"/>
                </a:solidFill>
                <a:latin typeface="Source Sans 3" pitchFamily="34" charset="0"/>
                <a:ea typeface="Source Sans 3" pitchFamily="34" charset="-122"/>
                <a:cs typeface="Source Sans 3" pitchFamily="34" charset="-120"/>
              </a:rPr>
              <a:t>openelms.com</a:t>
            </a:r>
            <a:endParaRPr lang="en-US" sz="1200" dirty="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name="Slide 54">
    <p:bg>
      <p:bgPr>
        <a:solidFill>
          <a:srgbClr val="F6F8F9"/>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C2295C"/>
                </a:solidFill>
                <a:latin typeface="Source Sans 3" pitchFamily="34" charset="0"/>
                <a:ea typeface="Source Sans 3" pitchFamily="34" charset="-122"/>
                <a:cs typeface="Source Sans 3" pitchFamily="34" charset="-120"/>
              </a:rPr>
              <a:t>PRICING</a:t>
            </a:r>
            <a:endParaRPr lang="en-US" sz="1200" dirty="0"/>
          </a:p>
        </p:txBody>
      </p:sp>
      <p:sp>
        <p:nvSpPr>
          <p:cNvPr id="3" name="Text 1"/>
          <p:cNvSpPr/>
          <p:nvPr>
            <p:ph type="title"/>
          </p:nvPr>
        </p:nvSpPr>
        <p:spPr>
          <a:xfrm>
            <a:off x="812800" y="1127720"/>
            <a:ext cx="10883392" cy="528241"/>
          </a:xfrm>
          <a:prstGeom prst="rect">
            <a:avLst/>
          </a:prstGeom>
          <a:noFill/>
          <a:ln/>
        </p:spPr>
        <p:txBody>
          <a:bodyPr wrap="square" lIns="0" tIns="0" rIns="0" bIns="0" rtlCol="0" anchor="t">
            <a:normAutofit/>
          </a:bodyPr>
          <a:lstStyle/>
          <a:p>
            <a:pPr algn="l" indent="0" marL="0">
              <a:lnSpc>
                <a:spcPts val="3960"/>
              </a:lnSpc>
              <a:buNone/>
            </a:pPr>
            <a:r>
              <a:rPr lang="en-US" sz="3600" b="1" i="0" dirty="0">
                <a:solidFill>
                  <a:srgbClr val="182025"/>
                </a:solidFill>
                <a:latin typeface="Source Serif 4" pitchFamily="18" charset="0"/>
                <a:ea typeface="Source Serif 4" pitchFamily="18" charset="-122"/>
                <a:cs typeface="Source Serif 4" pitchFamily="18" charset="-120"/>
              </a:rPr>
              <a:t>Simple, </a:t>
            </a:r>
            <a:r>
              <a:rPr lang="en-US" sz="3600" b="1" i="0" dirty="0">
                <a:solidFill>
                  <a:srgbClr val="C2295C"/>
                </a:solidFill>
                <a:latin typeface="Source Serif 4" pitchFamily="18" charset="0"/>
                <a:ea typeface="Source Serif 4" pitchFamily="18" charset="-122"/>
                <a:cs typeface="Source Serif 4" pitchFamily="18" charset="-120"/>
              </a:rPr>
              <a:t>transparent</a:t>
            </a:r>
            <a:r>
              <a:rPr lang="en-US" sz="3600" b="1" i="0" dirty="0">
                <a:solidFill>
                  <a:srgbClr val="182025"/>
                </a:solidFill>
                <a:latin typeface="Source Serif 4" pitchFamily="18" charset="0"/>
                <a:ea typeface="Source Serif 4" pitchFamily="18" charset="-122"/>
                <a:cs typeface="Source Serif 4" pitchFamily="18" charset="-120"/>
              </a:rPr>
              <a:t> plans</a:t>
            </a:r>
            <a:endParaRPr lang="en-US" sz="3600" dirty="0"/>
          </a:p>
        </p:txBody>
      </p:sp>
      <p:sp>
        <p:nvSpPr>
          <p:cNvPr id="4" name="Shape 2"/>
          <p:cNvSpPr/>
          <p:nvPr/>
        </p:nvSpPr>
        <p:spPr>
          <a:xfrm>
            <a:off x="815975" y="1887736"/>
            <a:ext cx="3414117" cy="2660452"/>
          </a:xfrm>
          <a:prstGeom prst="roundRect">
            <a:avLst>
              <a:gd name="adj" fmla="val 2745"/>
            </a:avLst>
          </a:prstGeom>
          <a:solidFill>
            <a:srgbClr val="FFFFFF"/>
          </a:solidFill>
          <a:ln w="6350">
            <a:solidFill>
              <a:srgbClr val="E3E9EB"/>
            </a:solidFill>
            <a:prstDash val="solid"/>
          </a:ln>
        </p:spPr>
      </p:sp>
      <p:sp>
        <p:nvSpPr>
          <p:cNvPr id="5" name="Text 3"/>
          <p:cNvSpPr/>
          <p:nvPr/>
        </p:nvSpPr>
        <p:spPr>
          <a:xfrm>
            <a:off x="1073150" y="2144911"/>
            <a:ext cx="2986760" cy="330200"/>
          </a:xfrm>
          <a:prstGeom prst="rect">
            <a:avLst/>
          </a:prstGeom>
          <a:noFill/>
          <a:ln/>
        </p:spPr>
        <p:txBody>
          <a:bodyPr wrap="square" lIns="0" tIns="0" rIns="0" bIns="0" rtlCol="0" anchor="t">
            <a:normAutofit/>
          </a:bodyPr>
          <a:lstStyle/>
          <a:p>
            <a:pPr algn="l" indent="0" marL="0">
              <a:lnSpc>
                <a:spcPts val="2400"/>
              </a:lnSpc>
              <a:buNone/>
            </a:pPr>
            <a:r>
              <a:rPr lang="en-US" sz="2000" b="1" dirty="0">
                <a:solidFill>
                  <a:srgbClr val="182025"/>
                </a:solidFill>
                <a:latin typeface="Source Serif 4" pitchFamily="18" charset="0"/>
                <a:ea typeface="Source Serif 4" pitchFamily="18" charset="-122"/>
                <a:cs typeface="Source Serif 4" pitchFamily="18" charset="-120"/>
              </a:rPr>
              <a:t>Professional</a:t>
            </a:r>
            <a:endParaRPr lang="en-US" sz="2000" dirty="0"/>
          </a:p>
        </p:txBody>
      </p:sp>
      <p:sp>
        <p:nvSpPr>
          <p:cNvPr id="6" name="Text 4"/>
          <p:cNvSpPr/>
          <p:nvPr/>
        </p:nvSpPr>
        <p:spPr>
          <a:xfrm>
            <a:off x="1073150" y="2525911"/>
            <a:ext cx="298676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576166"/>
                </a:solidFill>
                <a:latin typeface="Source Sans 3" pitchFamily="34" charset="0"/>
                <a:ea typeface="Source Sans 3" pitchFamily="34" charset="-122"/>
                <a:cs typeface="Source Sans 3" pitchFamily="34" charset="-120"/>
              </a:rPr>
              <a:t>For growing teams</a:t>
            </a:r>
            <a:endParaRPr lang="en-US" sz="1200" dirty="0"/>
          </a:p>
        </p:txBody>
      </p:sp>
      <p:sp>
        <p:nvSpPr>
          <p:cNvPr id="7" name="Text 5"/>
          <p:cNvSpPr/>
          <p:nvPr/>
        </p:nvSpPr>
        <p:spPr>
          <a:xfrm>
            <a:off x="1073150" y="2815431"/>
            <a:ext cx="2986760" cy="472380"/>
          </a:xfrm>
          <a:prstGeom prst="rect">
            <a:avLst/>
          </a:prstGeom>
          <a:noFill/>
          <a:ln/>
        </p:spPr>
        <p:txBody>
          <a:bodyPr wrap="square" lIns="0" tIns="0" rIns="0" bIns="0" rtlCol="0" anchor="t">
            <a:normAutofit/>
          </a:bodyPr>
          <a:lstStyle/>
          <a:p>
            <a:pPr algn="l" indent="0" marL="0">
              <a:lnSpc>
                <a:spcPts val="3520"/>
              </a:lnSpc>
              <a:buNone/>
            </a:pPr>
            <a:r>
              <a:rPr lang="en-US" sz="3200" b="1" dirty="0">
                <a:solidFill>
                  <a:srgbClr val="C2295C"/>
                </a:solidFill>
                <a:latin typeface="Source Serif 4" pitchFamily="18" charset="0"/>
                <a:ea typeface="Source Serif 4" pitchFamily="18" charset="-122"/>
                <a:cs typeface="Source Serif 4" pitchFamily="18" charset="-120"/>
              </a:rPr>
              <a:t>£10</a:t>
            </a:r>
            <a:endParaRPr lang="en-US" sz="3200" dirty="0"/>
          </a:p>
        </p:txBody>
      </p:sp>
      <p:sp>
        <p:nvSpPr>
          <p:cNvPr id="8" name="Text 6"/>
          <p:cNvSpPr/>
          <p:nvPr/>
        </p:nvSpPr>
        <p:spPr>
          <a:xfrm>
            <a:off x="1073150" y="3338612"/>
            <a:ext cx="298676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576166"/>
                </a:solidFill>
                <a:latin typeface="Source Sans 3" pitchFamily="34" charset="0"/>
                <a:ea typeface="Source Sans 3" pitchFamily="34" charset="-122"/>
                <a:cs typeface="Source Sans 3" pitchFamily="34" charset="-120"/>
              </a:rPr>
              <a:t>per user per year</a:t>
            </a:r>
            <a:endParaRPr lang="en-US" sz="1200" dirty="0"/>
          </a:p>
        </p:txBody>
      </p:sp>
      <p:sp>
        <p:nvSpPr>
          <p:cNvPr id="9" name="Text 7"/>
          <p:cNvSpPr/>
          <p:nvPr/>
        </p:nvSpPr>
        <p:spPr>
          <a:xfrm>
            <a:off x="1073150" y="3628132"/>
            <a:ext cx="2986760" cy="688280"/>
          </a:xfrm>
          <a:prstGeom prst="rect">
            <a:avLst/>
          </a:prstGeom>
          <a:noFill/>
          <a:ln/>
        </p:spPr>
        <p:txBody>
          <a:bodyPr wrap="square" lIns="0" tIns="0" rIns="0" bIns="0" rtlCol="0" anchor="t">
            <a:normAutofit/>
          </a:bodyPr>
          <a:lstStyle/>
          <a:p>
            <a:pPr algn="l" indent="0" marL="0">
              <a:lnSpc>
                <a:spcPts val="1740"/>
              </a:lnSpc>
              <a:buNone/>
            </a:pPr>
            <a:r>
              <a:rPr lang="en-US" sz="1200" dirty="0">
                <a:solidFill>
                  <a:srgbClr val="182025"/>
                </a:solidFill>
                <a:latin typeface="Source Sans 3" pitchFamily="34" charset="0"/>
                <a:ea typeface="Source Sans 3" pitchFamily="34" charset="-122"/>
                <a:cs typeface="Source Sans 3" pitchFamily="34" charset="-120"/>
              </a:rPr>
              <a:t>200 eLearning library credits</a:t>
            </a:r>
            <a:endParaRPr lang="en-US" sz="1200" dirty="0"/>
          </a:p>
          <a:p>
            <a:pPr algn="l" indent="0" marL="0">
              <a:lnSpc>
                <a:spcPts val="1740"/>
              </a:lnSpc>
              <a:buNone/>
            </a:pPr>
            <a:r>
              <a:rPr lang="en-US" sz="1200" dirty="0">
                <a:solidFill>
                  <a:srgbClr val="182025"/>
                </a:solidFill>
                <a:latin typeface="Source Sans 3" pitchFamily="34" charset="0"/>
                <a:ea typeface="Source Sans 3" pitchFamily="34" charset="-122"/>
                <a:cs typeface="Source Sans 3" pitchFamily="34" charset="-120"/>
              </a:rPr>
              <a:t>Unlimited courses and classrooms</a:t>
            </a:r>
            <a:endParaRPr lang="en-US" sz="1200" dirty="0"/>
          </a:p>
          <a:p>
            <a:pPr algn="l" indent="0" marL="0">
              <a:lnSpc>
                <a:spcPts val="1740"/>
              </a:lnSpc>
              <a:buNone/>
            </a:pPr>
            <a:r>
              <a:rPr lang="en-US" sz="1200" dirty="0">
                <a:solidFill>
                  <a:srgbClr val="182025"/>
                </a:solidFill>
                <a:latin typeface="Source Sans 3" pitchFamily="34" charset="0"/>
                <a:ea typeface="Source Sans 3" pitchFamily="34" charset="-122"/>
                <a:cs typeface="Source Sans 3" pitchFamily="34" charset="-120"/>
              </a:rPr>
              <a:t>Priority support</a:t>
            </a:r>
            <a:endParaRPr lang="en-US" sz="1200" dirty="0"/>
          </a:p>
        </p:txBody>
      </p:sp>
      <p:sp>
        <p:nvSpPr>
          <p:cNvPr id="10" name="Shape 8"/>
          <p:cNvSpPr/>
          <p:nvPr/>
        </p:nvSpPr>
        <p:spPr>
          <a:xfrm>
            <a:off x="4388842" y="1887736"/>
            <a:ext cx="3414216" cy="2660452"/>
          </a:xfrm>
          <a:prstGeom prst="roundRect">
            <a:avLst>
              <a:gd name="adj" fmla="val 2745"/>
            </a:avLst>
          </a:prstGeom>
          <a:solidFill>
            <a:srgbClr val="FFFFFF"/>
          </a:solidFill>
          <a:ln w="6350">
            <a:solidFill>
              <a:srgbClr val="E3E9EB"/>
            </a:solidFill>
            <a:prstDash val="solid"/>
          </a:ln>
        </p:spPr>
      </p:sp>
      <p:sp>
        <p:nvSpPr>
          <p:cNvPr id="11" name="Text 9"/>
          <p:cNvSpPr/>
          <p:nvPr/>
        </p:nvSpPr>
        <p:spPr>
          <a:xfrm>
            <a:off x="4646017" y="2144911"/>
            <a:ext cx="2986862" cy="330200"/>
          </a:xfrm>
          <a:prstGeom prst="rect">
            <a:avLst/>
          </a:prstGeom>
          <a:noFill/>
          <a:ln/>
        </p:spPr>
        <p:txBody>
          <a:bodyPr wrap="square" lIns="0" tIns="0" rIns="0" bIns="0" rtlCol="0" anchor="t">
            <a:normAutofit/>
          </a:bodyPr>
          <a:lstStyle/>
          <a:p>
            <a:pPr algn="l" indent="0" marL="0">
              <a:lnSpc>
                <a:spcPts val="2400"/>
              </a:lnSpc>
              <a:buNone/>
            </a:pPr>
            <a:r>
              <a:rPr lang="en-US" sz="2000" b="1" dirty="0">
                <a:solidFill>
                  <a:srgbClr val="182025"/>
                </a:solidFill>
                <a:latin typeface="Source Serif 4" pitchFamily="18" charset="0"/>
                <a:ea typeface="Source Serif 4" pitchFamily="18" charset="-122"/>
                <a:cs typeface="Source Serif 4" pitchFamily="18" charset="-120"/>
              </a:rPr>
              <a:t>Enterprise</a:t>
            </a:r>
            <a:endParaRPr lang="en-US" sz="2000" dirty="0"/>
          </a:p>
        </p:txBody>
      </p:sp>
      <p:sp>
        <p:nvSpPr>
          <p:cNvPr id="12" name="Text 10"/>
          <p:cNvSpPr/>
          <p:nvPr/>
        </p:nvSpPr>
        <p:spPr>
          <a:xfrm>
            <a:off x="4646017" y="2525911"/>
            <a:ext cx="2986862"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576166"/>
                </a:solidFill>
                <a:latin typeface="Source Sans 3" pitchFamily="34" charset="0"/>
                <a:ea typeface="Source Sans 3" pitchFamily="34" charset="-122"/>
                <a:cs typeface="Source Sans 3" pitchFamily="34" charset="-120"/>
              </a:rPr>
              <a:t>For large-scale enterprises</a:t>
            </a:r>
            <a:endParaRPr lang="en-US" sz="1200" dirty="0"/>
          </a:p>
        </p:txBody>
      </p:sp>
      <p:sp>
        <p:nvSpPr>
          <p:cNvPr id="13" name="Text 11"/>
          <p:cNvSpPr/>
          <p:nvPr/>
        </p:nvSpPr>
        <p:spPr>
          <a:xfrm>
            <a:off x="4646017" y="2815431"/>
            <a:ext cx="2986862" cy="472380"/>
          </a:xfrm>
          <a:prstGeom prst="rect">
            <a:avLst/>
          </a:prstGeom>
          <a:noFill/>
          <a:ln/>
        </p:spPr>
        <p:txBody>
          <a:bodyPr wrap="square" lIns="0" tIns="0" rIns="0" bIns="0" rtlCol="0" anchor="t">
            <a:normAutofit/>
          </a:bodyPr>
          <a:lstStyle/>
          <a:p>
            <a:pPr algn="l" indent="0" marL="0">
              <a:lnSpc>
                <a:spcPts val="3520"/>
              </a:lnSpc>
              <a:buNone/>
            </a:pPr>
            <a:r>
              <a:rPr lang="en-US" sz="3200" b="1" dirty="0">
                <a:solidFill>
                  <a:srgbClr val="C2295C"/>
                </a:solidFill>
                <a:latin typeface="Source Serif 4" pitchFamily="18" charset="0"/>
                <a:ea typeface="Source Serif 4" pitchFamily="18" charset="-122"/>
                <a:cs typeface="Source Serif 4" pitchFamily="18" charset="-120"/>
              </a:rPr>
              <a:t>£35</a:t>
            </a:r>
            <a:endParaRPr lang="en-US" sz="3200" dirty="0"/>
          </a:p>
        </p:txBody>
      </p:sp>
      <p:sp>
        <p:nvSpPr>
          <p:cNvPr id="14" name="Text 12"/>
          <p:cNvSpPr/>
          <p:nvPr/>
        </p:nvSpPr>
        <p:spPr>
          <a:xfrm>
            <a:off x="4646017" y="3338612"/>
            <a:ext cx="2986862"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576166"/>
                </a:solidFill>
                <a:latin typeface="Source Sans 3" pitchFamily="34" charset="0"/>
                <a:ea typeface="Source Sans 3" pitchFamily="34" charset="-122"/>
                <a:cs typeface="Source Sans 3" pitchFamily="34" charset="-120"/>
              </a:rPr>
              <a:t>per user per year</a:t>
            </a:r>
            <a:endParaRPr lang="en-US" sz="1200" dirty="0"/>
          </a:p>
        </p:txBody>
      </p:sp>
      <p:sp>
        <p:nvSpPr>
          <p:cNvPr id="15" name="Text 13"/>
          <p:cNvSpPr/>
          <p:nvPr/>
        </p:nvSpPr>
        <p:spPr>
          <a:xfrm>
            <a:off x="4646017" y="3628132"/>
            <a:ext cx="2986862" cy="688280"/>
          </a:xfrm>
          <a:prstGeom prst="rect">
            <a:avLst/>
          </a:prstGeom>
          <a:noFill/>
          <a:ln/>
        </p:spPr>
        <p:txBody>
          <a:bodyPr wrap="square" lIns="0" tIns="0" rIns="0" bIns="0" rtlCol="0" anchor="t">
            <a:normAutofit/>
          </a:bodyPr>
          <a:lstStyle/>
          <a:p>
            <a:pPr algn="l" indent="0" marL="0">
              <a:lnSpc>
                <a:spcPts val="1740"/>
              </a:lnSpc>
              <a:buNone/>
            </a:pPr>
            <a:r>
              <a:rPr lang="en-US" sz="1200" dirty="0">
                <a:solidFill>
                  <a:srgbClr val="182025"/>
                </a:solidFill>
                <a:latin typeface="Source Sans 3" pitchFamily="34" charset="0"/>
                <a:ea typeface="Source Sans 3" pitchFamily="34" charset="-122"/>
                <a:cs typeface="Source Sans 3" pitchFamily="34" charset="-120"/>
              </a:rPr>
              <a:t>AI-powered recommendations</a:t>
            </a:r>
            <a:endParaRPr lang="en-US" sz="1200" dirty="0"/>
          </a:p>
          <a:p>
            <a:pPr algn="l" indent="0" marL="0">
              <a:lnSpc>
                <a:spcPts val="1740"/>
              </a:lnSpc>
              <a:buNone/>
            </a:pPr>
            <a:r>
              <a:rPr lang="en-US" sz="1200" dirty="0">
                <a:solidFill>
                  <a:srgbClr val="182025"/>
                </a:solidFill>
                <a:latin typeface="Source Sans 3" pitchFamily="34" charset="0"/>
                <a:ea typeface="Source Sans 3" pitchFamily="34" charset="-122"/>
                <a:cs typeface="Source Sans 3" pitchFamily="34" charset="-120"/>
              </a:rPr>
              <a:t>Programmes, forms and surveys</a:t>
            </a:r>
            <a:endParaRPr lang="en-US" sz="1200" dirty="0"/>
          </a:p>
          <a:p>
            <a:pPr algn="l" indent="0" marL="0">
              <a:lnSpc>
                <a:spcPts val="1740"/>
              </a:lnSpc>
              <a:buNone/>
            </a:pPr>
            <a:r>
              <a:rPr lang="en-US" sz="1200" dirty="0">
                <a:solidFill>
                  <a:srgbClr val="182025"/>
                </a:solidFill>
                <a:latin typeface="Source Sans 3" pitchFamily="34" charset="0"/>
                <a:ea typeface="Source Sans 3" pitchFamily="34" charset="-122"/>
                <a:cs typeface="Source Sans 3" pitchFamily="34" charset="-120"/>
              </a:rPr>
              <a:t>Power BI and a unique domain</a:t>
            </a:r>
            <a:endParaRPr lang="en-US" sz="1200" dirty="0"/>
          </a:p>
        </p:txBody>
      </p:sp>
      <p:sp>
        <p:nvSpPr>
          <p:cNvPr id="16" name="Shape 14"/>
          <p:cNvSpPr/>
          <p:nvPr/>
        </p:nvSpPr>
        <p:spPr>
          <a:xfrm>
            <a:off x="7961809" y="1887736"/>
            <a:ext cx="3414216" cy="2660452"/>
          </a:xfrm>
          <a:prstGeom prst="roundRect">
            <a:avLst>
              <a:gd name="adj" fmla="val 2745"/>
            </a:avLst>
          </a:prstGeom>
          <a:solidFill>
            <a:srgbClr val="FFFFFF"/>
          </a:solidFill>
          <a:ln w="6350">
            <a:solidFill>
              <a:srgbClr val="E3E9EB"/>
            </a:solidFill>
            <a:prstDash val="solid"/>
          </a:ln>
        </p:spPr>
      </p:sp>
      <p:sp>
        <p:nvSpPr>
          <p:cNvPr id="17" name="Text 15"/>
          <p:cNvSpPr/>
          <p:nvPr/>
        </p:nvSpPr>
        <p:spPr>
          <a:xfrm>
            <a:off x="8218984" y="2144911"/>
            <a:ext cx="2986862" cy="330200"/>
          </a:xfrm>
          <a:prstGeom prst="rect">
            <a:avLst/>
          </a:prstGeom>
          <a:noFill/>
          <a:ln/>
        </p:spPr>
        <p:txBody>
          <a:bodyPr wrap="square" lIns="0" tIns="0" rIns="0" bIns="0" rtlCol="0" anchor="t">
            <a:normAutofit/>
          </a:bodyPr>
          <a:lstStyle/>
          <a:p>
            <a:pPr algn="l" indent="0" marL="0">
              <a:lnSpc>
                <a:spcPts val="2400"/>
              </a:lnSpc>
              <a:buNone/>
            </a:pPr>
            <a:r>
              <a:rPr lang="en-US" sz="2000" b="1" dirty="0">
                <a:solidFill>
                  <a:srgbClr val="182025"/>
                </a:solidFill>
                <a:latin typeface="Source Serif 4" pitchFamily="18" charset="0"/>
                <a:ea typeface="Source Serif 4" pitchFamily="18" charset="-122"/>
                <a:cs typeface="Source Serif 4" pitchFamily="18" charset="-120"/>
              </a:rPr>
              <a:t>Enterprise AI</a:t>
            </a:r>
            <a:endParaRPr lang="en-US" sz="2000" dirty="0"/>
          </a:p>
        </p:txBody>
      </p:sp>
      <p:sp>
        <p:nvSpPr>
          <p:cNvPr id="18" name="Text 16"/>
          <p:cNvSpPr/>
          <p:nvPr/>
        </p:nvSpPr>
        <p:spPr>
          <a:xfrm>
            <a:off x="8218984" y="2525911"/>
            <a:ext cx="2986862"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576166"/>
                </a:solidFill>
                <a:latin typeface="Source Sans 3" pitchFamily="34" charset="0"/>
                <a:ea typeface="Source Sans 3" pitchFamily="34" charset="-122"/>
                <a:cs typeface="Source Sans 3" pitchFamily="34" charset="-120"/>
              </a:rPr>
              <a:t>For AI-first organisations</a:t>
            </a:r>
            <a:endParaRPr lang="en-US" sz="1200" dirty="0"/>
          </a:p>
        </p:txBody>
      </p:sp>
      <p:sp>
        <p:nvSpPr>
          <p:cNvPr id="19" name="Text 17"/>
          <p:cNvSpPr/>
          <p:nvPr/>
        </p:nvSpPr>
        <p:spPr>
          <a:xfrm>
            <a:off x="8218984" y="2815431"/>
            <a:ext cx="2986862" cy="472380"/>
          </a:xfrm>
          <a:prstGeom prst="rect">
            <a:avLst/>
          </a:prstGeom>
          <a:noFill/>
          <a:ln/>
        </p:spPr>
        <p:txBody>
          <a:bodyPr wrap="square" lIns="0" tIns="0" rIns="0" bIns="0" rtlCol="0" anchor="t">
            <a:normAutofit/>
          </a:bodyPr>
          <a:lstStyle/>
          <a:p>
            <a:pPr algn="l" indent="0" marL="0">
              <a:lnSpc>
                <a:spcPts val="3520"/>
              </a:lnSpc>
              <a:buNone/>
            </a:pPr>
            <a:r>
              <a:rPr lang="en-US" sz="3200" b="1" dirty="0">
                <a:solidFill>
                  <a:srgbClr val="C2295C"/>
                </a:solidFill>
                <a:latin typeface="Source Serif 4" pitchFamily="18" charset="0"/>
                <a:ea typeface="Source Serif 4" pitchFamily="18" charset="-122"/>
                <a:cs typeface="Source Serif 4" pitchFamily="18" charset="-120"/>
              </a:rPr>
              <a:t>£69</a:t>
            </a:r>
            <a:endParaRPr lang="en-US" sz="3200" dirty="0"/>
          </a:p>
        </p:txBody>
      </p:sp>
      <p:sp>
        <p:nvSpPr>
          <p:cNvPr id="20" name="Text 18"/>
          <p:cNvSpPr/>
          <p:nvPr/>
        </p:nvSpPr>
        <p:spPr>
          <a:xfrm>
            <a:off x="8218984" y="3338612"/>
            <a:ext cx="2986862"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576166"/>
                </a:solidFill>
                <a:latin typeface="Source Sans 3" pitchFamily="34" charset="0"/>
                <a:ea typeface="Source Sans 3" pitchFamily="34" charset="-122"/>
                <a:cs typeface="Source Sans 3" pitchFamily="34" charset="-120"/>
              </a:rPr>
              <a:t>per user per year</a:t>
            </a:r>
            <a:endParaRPr lang="en-US" sz="1200" dirty="0"/>
          </a:p>
        </p:txBody>
      </p:sp>
      <p:sp>
        <p:nvSpPr>
          <p:cNvPr id="21" name="Text 19"/>
          <p:cNvSpPr/>
          <p:nvPr/>
        </p:nvSpPr>
        <p:spPr>
          <a:xfrm>
            <a:off x="8218984" y="3628132"/>
            <a:ext cx="2986862" cy="688280"/>
          </a:xfrm>
          <a:prstGeom prst="rect">
            <a:avLst/>
          </a:prstGeom>
          <a:noFill/>
          <a:ln/>
        </p:spPr>
        <p:txBody>
          <a:bodyPr wrap="square" lIns="0" tIns="0" rIns="0" bIns="0" rtlCol="0" anchor="t">
            <a:normAutofit/>
          </a:bodyPr>
          <a:lstStyle/>
          <a:p>
            <a:pPr algn="l" indent="0" marL="0">
              <a:lnSpc>
                <a:spcPts val="1740"/>
              </a:lnSpc>
              <a:buNone/>
            </a:pPr>
            <a:r>
              <a:rPr lang="en-US" sz="1200" dirty="0">
                <a:solidFill>
                  <a:srgbClr val="182025"/>
                </a:solidFill>
                <a:latin typeface="Source Sans 3" pitchFamily="34" charset="0"/>
                <a:ea typeface="Source Sans 3" pitchFamily="34" charset="-122"/>
                <a:cs typeface="Source Sans 3" pitchFamily="34" charset="-120"/>
              </a:rPr>
              <a:t>Unlimited eLearning credits</a:t>
            </a:r>
            <a:endParaRPr lang="en-US" sz="1200" dirty="0"/>
          </a:p>
          <a:p>
            <a:pPr algn="l" indent="0" marL="0">
              <a:lnSpc>
                <a:spcPts val="1740"/>
              </a:lnSpc>
              <a:buNone/>
            </a:pPr>
            <a:r>
              <a:rPr lang="en-US" sz="1200" dirty="0">
                <a:solidFill>
                  <a:srgbClr val="182025"/>
                </a:solidFill>
                <a:latin typeface="Source Sans 3" pitchFamily="34" charset="0"/>
                <a:ea typeface="Source Sans 3" pitchFamily="34" charset="-122"/>
                <a:cs typeface="Source Sans 3" pitchFamily="34" charset="-120"/>
              </a:rPr>
              <a:t>AI chat assistant</a:t>
            </a:r>
            <a:endParaRPr lang="en-US" sz="1200" dirty="0"/>
          </a:p>
          <a:p>
            <a:pPr algn="l" indent="0" marL="0">
              <a:lnSpc>
                <a:spcPts val="1740"/>
              </a:lnSpc>
              <a:buNone/>
            </a:pPr>
            <a:r>
              <a:rPr lang="en-US" sz="1200" dirty="0">
                <a:solidFill>
                  <a:srgbClr val="182025"/>
                </a:solidFill>
                <a:latin typeface="Source Sans 3" pitchFamily="34" charset="0"/>
                <a:ea typeface="Source Sans 3" pitchFamily="34" charset="-122"/>
                <a:cs typeface="Source Sans 3" pitchFamily="34" charset="-120"/>
              </a:rPr>
              <a:t>MCP and API access</a:t>
            </a:r>
            <a:endParaRPr lang="en-US" sz="1200" dirty="0"/>
          </a:p>
        </p:txBody>
      </p:sp>
      <p:sp>
        <p:nvSpPr>
          <p:cNvPr id="22" name="Text 20"/>
          <p:cNvSpPr/>
          <p:nvPr/>
        </p:nvSpPr>
        <p:spPr>
          <a:xfrm>
            <a:off x="812800" y="4805363"/>
            <a:ext cx="10883392"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576166"/>
                </a:solidFill>
                <a:latin typeface="Source Sans 3" pitchFamily="34" charset="0"/>
                <a:ea typeface="Source Sans 3" pitchFamily="34" charset="-122"/>
                <a:cs typeface="Source Sans 3" pitchFamily="34" charset="-120"/>
              </a:rPr>
              <a:t>Prices as listed on openelms.com, October 2026. No hidden fees.</a:t>
            </a:r>
            <a:endParaRPr lang="en-US" sz="1200" dirty="0"/>
          </a:p>
        </p:txBody>
      </p:sp>
      <p:pic>
        <p:nvPicPr>
          <p:cNvPr id="23" name="Image 0" descr="Open eLMS logo">    </p:cNvPr>
          <p:cNvPicPr>
            <a:picLocks noChangeAspect="1"/>
          </p:cNvPicPr>
          <p:nvPr/>
        </p:nvPicPr>
        <p:blipFill>
          <a:blip r:embed="rId1"/>
          <a:srcRect l="0" r="0" t="-28" b="-28"/>
          <a:stretch/>
        </p:blipFill>
        <p:spPr>
          <a:xfrm>
            <a:off x="812800" y="6184900"/>
            <a:ext cx="1301750" cy="342900"/>
          </a:xfrm>
          <a:prstGeom prst="rect">
            <a:avLst/>
          </a:prstGeom>
        </p:spPr>
      </p:pic>
      <p:sp>
        <p:nvSpPr>
          <p:cNvPr id="24" name="Text 21"/>
          <p:cNvSpPr/>
          <p:nvPr/>
        </p:nvSpPr>
        <p:spPr>
          <a:xfrm>
            <a:off x="8239760" y="6238280"/>
            <a:ext cx="313944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576166"/>
                </a:solidFill>
                <a:latin typeface="Source Sans 3" pitchFamily="34" charset="0"/>
                <a:ea typeface="Source Sans 3" pitchFamily="34" charset="-122"/>
                <a:cs typeface="Source Sans 3" pitchFamily="34" charset="-120"/>
              </a:rPr>
              <a:t>openelms.com</a:t>
            </a:r>
            <a:endParaRPr lang="en-US" sz="1200" dirty="0"/>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name="Slide 55">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C2295C"/>
                </a:solidFill>
                <a:latin typeface="Source Sans 3" pitchFamily="34" charset="0"/>
                <a:ea typeface="Source Sans 3" pitchFamily="34" charset="-122"/>
                <a:cs typeface="Source Sans 3" pitchFamily="34" charset="-120"/>
              </a:rPr>
              <a:t>NEXT STEPS</a:t>
            </a:r>
            <a:endParaRPr lang="en-US" sz="1200" dirty="0"/>
          </a:p>
        </p:txBody>
      </p:sp>
      <p:sp>
        <p:nvSpPr>
          <p:cNvPr id="3" name="Text 1"/>
          <p:cNvSpPr/>
          <p:nvPr>
            <p:ph type="title"/>
          </p:nvPr>
        </p:nvSpPr>
        <p:spPr>
          <a:xfrm>
            <a:off x="812800" y="1127720"/>
            <a:ext cx="10883392" cy="528241"/>
          </a:xfrm>
          <a:prstGeom prst="rect">
            <a:avLst/>
          </a:prstGeom>
          <a:noFill/>
          <a:ln/>
        </p:spPr>
        <p:txBody>
          <a:bodyPr wrap="square" lIns="0" tIns="0" rIns="0" bIns="0" rtlCol="0" anchor="t">
            <a:normAutofit/>
          </a:bodyPr>
          <a:lstStyle/>
          <a:p>
            <a:pPr algn="l" indent="0" marL="0">
              <a:lnSpc>
                <a:spcPts val="3960"/>
              </a:lnSpc>
              <a:buNone/>
            </a:pPr>
            <a:r>
              <a:rPr lang="en-US" sz="3600" b="1" i="0" dirty="0">
                <a:solidFill>
                  <a:srgbClr val="182025"/>
                </a:solidFill>
                <a:latin typeface="Source Serif 4" pitchFamily="18" charset="0"/>
                <a:ea typeface="Source Serif 4" pitchFamily="18" charset="-122"/>
                <a:cs typeface="Source Serif 4" pitchFamily="18" charset="-120"/>
              </a:rPr>
              <a:t>Three steps to </a:t>
            </a:r>
            <a:r>
              <a:rPr lang="en-US" sz="3600" b="1" i="0" dirty="0">
                <a:solidFill>
                  <a:srgbClr val="C2295C"/>
                </a:solidFill>
                <a:latin typeface="Source Serif 4" pitchFamily="18" charset="0"/>
                <a:ea typeface="Source Serif 4" pitchFamily="18" charset="-122"/>
                <a:cs typeface="Source Serif 4" pitchFamily="18" charset="-120"/>
              </a:rPr>
              <a:t>get started</a:t>
            </a:r>
            <a:endParaRPr lang="en-US" sz="3600" dirty="0"/>
          </a:p>
        </p:txBody>
      </p:sp>
      <p:sp>
        <p:nvSpPr>
          <p:cNvPr id="4" name="Shape 2"/>
          <p:cNvSpPr/>
          <p:nvPr/>
        </p:nvSpPr>
        <p:spPr>
          <a:xfrm>
            <a:off x="812800" y="1935361"/>
            <a:ext cx="3420467" cy="1960662"/>
          </a:xfrm>
          <a:prstGeom prst="roundRect">
            <a:avLst>
              <a:gd name="adj" fmla="val 3886"/>
            </a:avLst>
          </a:prstGeom>
          <a:solidFill>
            <a:srgbClr val="ECF3F4"/>
          </a:solidFill>
          <a:ln/>
        </p:spPr>
      </p:sp>
      <p:sp>
        <p:nvSpPr>
          <p:cNvPr id="5" name="Text 3"/>
          <p:cNvSpPr/>
          <p:nvPr/>
        </p:nvSpPr>
        <p:spPr>
          <a:xfrm>
            <a:off x="1066800" y="2189361"/>
            <a:ext cx="2999841" cy="472380"/>
          </a:xfrm>
          <a:prstGeom prst="rect">
            <a:avLst/>
          </a:prstGeom>
          <a:noFill/>
          <a:ln/>
        </p:spPr>
        <p:txBody>
          <a:bodyPr wrap="square" lIns="0" tIns="0" rIns="0" bIns="0" rtlCol="0" anchor="t">
            <a:normAutofit/>
          </a:bodyPr>
          <a:lstStyle/>
          <a:p>
            <a:pPr algn="l" indent="0" marL="0">
              <a:lnSpc>
                <a:spcPts val="3520"/>
              </a:lnSpc>
              <a:buNone/>
            </a:pPr>
            <a:r>
              <a:rPr lang="en-US" sz="3200" b="1" dirty="0">
                <a:solidFill>
                  <a:srgbClr val="C2295C"/>
                </a:solidFill>
                <a:latin typeface="Source Serif 4" pitchFamily="18" charset="0"/>
                <a:ea typeface="Source Serif 4" pitchFamily="18" charset="-122"/>
                <a:cs typeface="Source Serif 4" pitchFamily="18" charset="-120"/>
              </a:rPr>
              <a:t>1</a:t>
            </a:r>
            <a:endParaRPr lang="en-US" sz="3200" dirty="0"/>
          </a:p>
        </p:txBody>
      </p:sp>
      <p:sp>
        <p:nvSpPr>
          <p:cNvPr id="6" name="Text 4"/>
          <p:cNvSpPr/>
          <p:nvPr/>
        </p:nvSpPr>
        <p:spPr>
          <a:xfrm>
            <a:off x="1066800" y="2737941"/>
            <a:ext cx="2999841" cy="330200"/>
          </a:xfrm>
          <a:prstGeom prst="rect">
            <a:avLst/>
          </a:prstGeom>
          <a:noFill/>
          <a:ln/>
        </p:spPr>
        <p:txBody>
          <a:bodyPr wrap="square" lIns="0" tIns="0" rIns="0" bIns="0" rtlCol="0" anchor="t">
            <a:normAutofit/>
          </a:bodyPr>
          <a:lstStyle/>
          <a:p>
            <a:pPr algn="l" indent="0" marL="0">
              <a:lnSpc>
                <a:spcPts val="2400"/>
              </a:lnSpc>
              <a:buNone/>
            </a:pPr>
            <a:r>
              <a:rPr lang="en-US" sz="2000" b="1" dirty="0">
                <a:solidFill>
                  <a:srgbClr val="182025"/>
                </a:solidFill>
                <a:latin typeface="Source Serif 4" pitchFamily="18" charset="0"/>
                <a:ea typeface="Source Serif 4" pitchFamily="18" charset="-122"/>
                <a:cs typeface="Source Serif 4" pitchFamily="18" charset="-120"/>
              </a:rPr>
              <a:t>Set up a system</a:t>
            </a:r>
            <a:endParaRPr lang="en-US" sz="2000" dirty="0"/>
          </a:p>
        </p:txBody>
      </p:sp>
      <p:sp>
        <p:nvSpPr>
          <p:cNvPr id="7" name="Text 5"/>
          <p:cNvSpPr/>
          <p:nvPr/>
        </p:nvSpPr>
        <p:spPr>
          <a:xfrm>
            <a:off x="1066800" y="3144341"/>
            <a:ext cx="2999841" cy="274241"/>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576166"/>
                </a:solidFill>
                <a:latin typeface="Source Sans 3" pitchFamily="34" charset="0"/>
                <a:ea typeface="Source Sans 3" pitchFamily="34" charset="-122"/>
                <a:cs typeface="Source Sans 3" pitchFamily="34" charset="-120"/>
              </a:rPr>
              <a:t>Your own trial site, branded for you.</a:t>
            </a:r>
            <a:endParaRPr lang="en-US" sz="1400" dirty="0"/>
          </a:p>
        </p:txBody>
      </p:sp>
      <p:sp>
        <p:nvSpPr>
          <p:cNvPr id="8" name="Shape 6"/>
          <p:cNvSpPr/>
          <p:nvPr/>
        </p:nvSpPr>
        <p:spPr>
          <a:xfrm>
            <a:off x="4385667" y="1935361"/>
            <a:ext cx="3420566" cy="1960662"/>
          </a:xfrm>
          <a:prstGeom prst="roundRect">
            <a:avLst>
              <a:gd name="adj" fmla="val 3886"/>
            </a:avLst>
          </a:prstGeom>
          <a:solidFill>
            <a:srgbClr val="ECF3F4"/>
          </a:solidFill>
          <a:ln/>
        </p:spPr>
      </p:sp>
      <p:sp>
        <p:nvSpPr>
          <p:cNvPr id="9" name="Text 7"/>
          <p:cNvSpPr/>
          <p:nvPr/>
        </p:nvSpPr>
        <p:spPr>
          <a:xfrm>
            <a:off x="4639667" y="2189361"/>
            <a:ext cx="2999943" cy="472380"/>
          </a:xfrm>
          <a:prstGeom prst="rect">
            <a:avLst/>
          </a:prstGeom>
          <a:noFill/>
          <a:ln/>
        </p:spPr>
        <p:txBody>
          <a:bodyPr wrap="square" lIns="0" tIns="0" rIns="0" bIns="0" rtlCol="0" anchor="t">
            <a:normAutofit/>
          </a:bodyPr>
          <a:lstStyle/>
          <a:p>
            <a:pPr algn="l" indent="0" marL="0">
              <a:lnSpc>
                <a:spcPts val="3520"/>
              </a:lnSpc>
              <a:buNone/>
            </a:pPr>
            <a:r>
              <a:rPr lang="en-US" sz="3200" b="1" dirty="0">
                <a:solidFill>
                  <a:srgbClr val="C2295C"/>
                </a:solidFill>
                <a:latin typeface="Source Serif 4" pitchFamily="18" charset="0"/>
                <a:ea typeface="Source Serif 4" pitchFamily="18" charset="-122"/>
                <a:cs typeface="Source Serif 4" pitchFamily="18" charset="-120"/>
              </a:rPr>
              <a:t>2</a:t>
            </a:r>
            <a:endParaRPr lang="en-US" sz="3200" dirty="0"/>
          </a:p>
        </p:txBody>
      </p:sp>
      <p:sp>
        <p:nvSpPr>
          <p:cNvPr id="10" name="Text 8"/>
          <p:cNvSpPr/>
          <p:nvPr/>
        </p:nvSpPr>
        <p:spPr>
          <a:xfrm>
            <a:off x="4639667" y="2737941"/>
            <a:ext cx="2999943" cy="330200"/>
          </a:xfrm>
          <a:prstGeom prst="rect">
            <a:avLst/>
          </a:prstGeom>
          <a:noFill/>
          <a:ln/>
        </p:spPr>
        <p:txBody>
          <a:bodyPr wrap="square" lIns="0" tIns="0" rIns="0" bIns="0" rtlCol="0" anchor="t">
            <a:normAutofit/>
          </a:bodyPr>
          <a:lstStyle/>
          <a:p>
            <a:pPr algn="l" indent="0" marL="0">
              <a:lnSpc>
                <a:spcPts val="2400"/>
              </a:lnSpc>
              <a:buNone/>
            </a:pPr>
            <a:r>
              <a:rPr lang="en-US" sz="2000" b="1" dirty="0">
                <a:solidFill>
                  <a:srgbClr val="182025"/>
                </a:solidFill>
                <a:latin typeface="Source Serif 4" pitchFamily="18" charset="0"/>
                <a:ea typeface="Source Serif 4" pitchFamily="18" charset="-122"/>
                <a:cs typeface="Source Serif 4" pitchFamily="18" charset="-120"/>
              </a:rPr>
              <a:t>Run a workshop</a:t>
            </a:r>
            <a:endParaRPr lang="en-US" sz="2000" dirty="0"/>
          </a:p>
        </p:txBody>
      </p:sp>
      <p:sp>
        <p:nvSpPr>
          <p:cNvPr id="11" name="Text 9"/>
          <p:cNvSpPr/>
          <p:nvPr/>
        </p:nvSpPr>
        <p:spPr>
          <a:xfrm>
            <a:off x="4639667" y="3144341"/>
            <a:ext cx="2999943" cy="523081"/>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576166"/>
                </a:solidFill>
                <a:latin typeface="Source Sans 3" pitchFamily="34" charset="0"/>
                <a:ea typeface="Source Sans 3" pitchFamily="34" charset="-122"/>
                <a:cs typeface="Source Sans 3" pitchFamily="34" charset="-120"/>
              </a:rPr>
              <a:t>Add people, create training, set up a programme.</a:t>
            </a:r>
            <a:endParaRPr lang="en-US" sz="1400" dirty="0"/>
          </a:p>
        </p:txBody>
      </p:sp>
      <p:sp>
        <p:nvSpPr>
          <p:cNvPr id="12" name="Shape 10"/>
          <p:cNvSpPr/>
          <p:nvPr/>
        </p:nvSpPr>
        <p:spPr>
          <a:xfrm>
            <a:off x="7958634" y="1935361"/>
            <a:ext cx="3420566" cy="1960662"/>
          </a:xfrm>
          <a:prstGeom prst="roundRect">
            <a:avLst>
              <a:gd name="adj" fmla="val 3886"/>
            </a:avLst>
          </a:prstGeom>
          <a:solidFill>
            <a:srgbClr val="ECF3F4"/>
          </a:solidFill>
          <a:ln/>
        </p:spPr>
      </p:sp>
      <p:sp>
        <p:nvSpPr>
          <p:cNvPr id="13" name="Text 11"/>
          <p:cNvSpPr/>
          <p:nvPr/>
        </p:nvSpPr>
        <p:spPr>
          <a:xfrm>
            <a:off x="8212634" y="2189361"/>
            <a:ext cx="2999943" cy="472380"/>
          </a:xfrm>
          <a:prstGeom prst="rect">
            <a:avLst/>
          </a:prstGeom>
          <a:noFill/>
          <a:ln/>
        </p:spPr>
        <p:txBody>
          <a:bodyPr wrap="square" lIns="0" tIns="0" rIns="0" bIns="0" rtlCol="0" anchor="t">
            <a:normAutofit/>
          </a:bodyPr>
          <a:lstStyle/>
          <a:p>
            <a:pPr algn="l" indent="0" marL="0">
              <a:lnSpc>
                <a:spcPts val="3520"/>
              </a:lnSpc>
              <a:buNone/>
            </a:pPr>
            <a:r>
              <a:rPr lang="en-US" sz="3200" b="1" dirty="0">
                <a:solidFill>
                  <a:srgbClr val="C2295C"/>
                </a:solidFill>
                <a:latin typeface="Source Serif 4" pitchFamily="18" charset="0"/>
                <a:ea typeface="Source Serif 4" pitchFamily="18" charset="-122"/>
                <a:cs typeface="Source Serif 4" pitchFamily="18" charset="-120"/>
              </a:rPr>
              <a:t>3</a:t>
            </a:r>
            <a:endParaRPr lang="en-US" sz="3200" dirty="0"/>
          </a:p>
        </p:txBody>
      </p:sp>
      <p:sp>
        <p:nvSpPr>
          <p:cNvPr id="14" name="Text 12"/>
          <p:cNvSpPr/>
          <p:nvPr/>
        </p:nvSpPr>
        <p:spPr>
          <a:xfrm>
            <a:off x="8212634" y="2737941"/>
            <a:ext cx="2999943" cy="330200"/>
          </a:xfrm>
          <a:prstGeom prst="rect">
            <a:avLst/>
          </a:prstGeom>
          <a:noFill/>
          <a:ln/>
        </p:spPr>
        <p:txBody>
          <a:bodyPr wrap="square" lIns="0" tIns="0" rIns="0" bIns="0" rtlCol="0" anchor="t">
            <a:normAutofit/>
          </a:bodyPr>
          <a:lstStyle/>
          <a:p>
            <a:pPr algn="l" indent="0" marL="0">
              <a:lnSpc>
                <a:spcPts val="2400"/>
              </a:lnSpc>
              <a:buNone/>
            </a:pPr>
            <a:r>
              <a:rPr lang="en-US" sz="2000" b="1" dirty="0">
                <a:solidFill>
                  <a:srgbClr val="182025"/>
                </a:solidFill>
                <a:latin typeface="Source Serif 4" pitchFamily="18" charset="0"/>
                <a:ea typeface="Source Serif 4" pitchFamily="18" charset="-122"/>
                <a:cs typeface="Source Serif 4" pitchFamily="18" charset="-120"/>
              </a:rPr>
              <a:t>Map out a SOW</a:t>
            </a:r>
            <a:endParaRPr lang="en-US" sz="2000" dirty="0"/>
          </a:p>
        </p:txBody>
      </p:sp>
      <p:sp>
        <p:nvSpPr>
          <p:cNvPr id="15" name="Text 13"/>
          <p:cNvSpPr/>
          <p:nvPr/>
        </p:nvSpPr>
        <p:spPr>
          <a:xfrm>
            <a:off x="8212634" y="3144341"/>
            <a:ext cx="2999943" cy="523081"/>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576166"/>
                </a:solidFill>
                <a:latin typeface="Source Sans 3" pitchFamily="34" charset="0"/>
                <a:ea typeface="Source Sans 3" pitchFamily="34" charset="-122"/>
                <a:cs typeface="Source Sans 3" pitchFamily="34" charset="-120"/>
              </a:rPr>
              <a:t>Ready for implementation and migration.</a:t>
            </a:r>
            <a:endParaRPr lang="en-US" sz="1400" dirty="0"/>
          </a:p>
        </p:txBody>
      </p:sp>
      <p:pic>
        <p:nvPicPr>
          <p:cNvPr id="16" name="Image 0" descr="Open eLMS logo">    </p:cNvPr>
          <p:cNvPicPr>
            <a:picLocks noChangeAspect="1"/>
          </p:cNvPicPr>
          <p:nvPr/>
        </p:nvPicPr>
        <p:blipFill>
          <a:blip r:embed="rId1"/>
          <a:srcRect l="0" r="0" t="-28" b="-28"/>
          <a:stretch/>
        </p:blipFill>
        <p:spPr>
          <a:xfrm>
            <a:off x="812800" y="6184900"/>
            <a:ext cx="1301750" cy="342900"/>
          </a:xfrm>
          <a:prstGeom prst="rect">
            <a:avLst/>
          </a:prstGeom>
        </p:spPr>
      </p:pic>
      <p:sp>
        <p:nvSpPr>
          <p:cNvPr id="17" name="Text 14"/>
          <p:cNvSpPr/>
          <p:nvPr/>
        </p:nvSpPr>
        <p:spPr>
          <a:xfrm>
            <a:off x="8239760" y="6238280"/>
            <a:ext cx="313944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576166"/>
                </a:solidFill>
                <a:latin typeface="Source Sans 3" pitchFamily="34" charset="0"/>
                <a:ea typeface="Source Sans 3" pitchFamily="34" charset="-122"/>
                <a:cs typeface="Source Sans 3" pitchFamily="34" charset="-120"/>
              </a:rPr>
              <a:t>openelms.com</a:t>
            </a:r>
            <a:endParaRPr lang="en-US" sz="1200" dirty="0"/>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name="Slide 56">
    <p:bg>
      <p:bgPr>
        <a:solidFill>
          <a:srgbClr val="102932"/>
        </a:solidFill>
      </p:bgPr>
    </p:bg>
    <p:spTree>
      <p:nvGrpSpPr>
        <p:cNvPr id="1" name=""/>
        <p:cNvGrpSpPr/>
        <p:nvPr/>
      </p:nvGrpSpPr>
      <p:grpSpPr>
        <a:xfrm>
          <a:off x="0" y="0"/>
          <a:ext cx="0" cy="0"/>
          <a:chOff x="0" y="0"/>
          <a:chExt cx="0" cy="0"/>
        </a:xfrm>
      </p:grpSpPr>
      <p:sp>
        <p:nvSpPr>
          <p:cNvPr id="2" name="Text 0"/>
          <p:cNvSpPr/>
          <p:nvPr/>
        </p:nvSpPr>
        <p:spPr>
          <a:xfrm>
            <a:off x="812800" y="1747639"/>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F65789"/>
                </a:solidFill>
                <a:latin typeface="Source Sans 3" pitchFamily="34" charset="0"/>
                <a:ea typeface="Source Sans 3" pitchFamily="34" charset="-122"/>
                <a:cs typeface="Source Sans 3" pitchFamily="34" charset="-120"/>
              </a:rPr>
              <a:t>THE CHOICE IS YOURS</a:t>
            </a:r>
            <a:endParaRPr lang="en-US" sz="1200" dirty="0"/>
          </a:p>
        </p:txBody>
      </p:sp>
      <p:sp>
        <p:nvSpPr>
          <p:cNvPr id="3" name="Text 1"/>
          <p:cNvSpPr/>
          <p:nvPr>
            <p:ph type="title"/>
          </p:nvPr>
        </p:nvSpPr>
        <p:spPr>
          <a:xfrm>
            <a:off x="812800" y="2214959"/>
            <a:ext cx="9810750" cy="1589881"/>
          </a:xfrm>
          <a:prstGeom prst="rect">
            <a:avLst/>
          </a:prstGeom>
          <a:noFill/>
          <a:ln/>
        </p:spPr>
        <p:txBody>
          <a:bodyPr wrap="square" lIns="0" tIns="0" rIns="0" bIns="0" rtlCol="0" anchor="t">
            <a:normAutofit/>
          </a:bodyPr>
          <a:lstStyle/>
          <a:p>
            <a:pPr algn="l" indent="0" marL="0">
              <a:lnSpc>
                <a:spcPts val="6160"/>
              </a:lnSpc>
              <a:buNone/>
            </a:pPr>
            <a:r>
              <a:rPr lang="en-US" sz="5600" b="1" i="0" dirty="0">
                <a:solidFill>
                  <a:srgbClr val="FFFFFF"/>
                </a:solidFill>
                <a:latin typeface="Source Serif 4" pitchFamily="18" charset="0"/>
                <a:ea typeface="Source Serif 4" pitchFamily="18" charset="-122"/>
                <a:cs typeface="Source Serif 4" pitchFamily="18" charset="-120"/>
              </a:rPr>
              <a:t>Ready to transform your </a:t>
            </a:r>
            <a:r>
              <a:rPr lang="en-US" sz="5600" b="1" i="0" dirty="0">
                <a:solidFill>
                  <a:srgbClr val="F65789"/>
                </a:solidFill>
                <a:latin typeface="Source Serif 4" pitchFamily="18" charset="0"/>
                <a:ea typeface="Source Serif 4" pitchFamily="18" charset="-122"/>
                <a:cs typeface="Source Serif 4" pitchFamily="18" charset="-120"/>
              </a:rPr>
              <a:t>learning</a:t>
            </a:r>
            <a:r>
              <a:rPr lang="en-US" sz="5600" b="1" i="0" dirty="0">
                <a:solidFill>
                  <a:srgbClr val="FFFFFF"/>
                </a:solidFill>
                <a:latin typeface="Source Serif 4" pitchFamily="18" charset="0"/>
                <a:ea typeface="Source Serif 4" pitchFamily="18" charset="-122"/>
                <a:cs typeface="Source Serif 4" pitchFamily="18" charset="-120"/>
              </a:rPr>
              <a:t>?</a:t>
            </a:r>
            <a:endParaRPr lang="en-US" sz="5600" dirty="0"/>
          </a:p>
        </p:txBody>
      </p:sp>
      <p:sp>
        <p:nvSpPr>
          <p:cNvPr id="4" name="Text 2"/>
          <p:cNvSpPr/>
          <p:nvPr/>
        </p:nvSpPr>
        <p:spPr>
          <a:xfrm>
            <a:off x="812800" y="4033441"/>
            <a:ext cx="1598216" cy="538460"/>
          </a:xfrm>
          <a:prstGeom prst="roundRect">
            <a:avLst>
              <a:gd name="adj" fmla="val 50000"/>
            </a:avLst>
          </a:prstGeom>
          <a:gradFill rotWithShape="1">
            <a:gsLst>
              <a:gs pos="0">
                <a:srgbClr val="C2295C"/>
              </a:gs>
              <a:gs pos="30000">
                <a:srgbClr val="C2295C"/>
              </a:gs>
              <a:gs pos="100000">
                <a:srgbClr val="692947"/>
              </a:gs>
            </a:gsLst>
            <a:lin ang="2700000" scaled="0"/>
          </a:gradFill>
          <a:ln/>
        </p:spPr>
        <p:txBody>
          <a:bodyPr wrap="none" lIns="0" tIns="0" rIns="0" bIns="0" rtlCol="0" anchor="ctr">
            <a:normAutofit/>
          </a:bodyPr>
          <a:lstStyle/>
          <a:p>
            <a:pPr algn="ctr" indent="0" marL="0">
              <a:lnSpc>
                <a:spcPts val="2240"/>
              </a:lnSpc>
              <a:buNone/>
            </a:pPr>
            <a:r>
              <a:rPr lang="en-US" sz="1600" b="1" dirty="0">
                <a:solidFill>
                  <a:srgbClr val="FFFFFF"/>
                </a:solidFill>
                <a:latin typeface="Source Sans 3" pitchFamily="34" charset="0"/>
                <a:ea typeface="Source Sans 3" pitchFamily="34" charset="-122"/>
                <a:cs typeface="Source Sans 3" pitchFamily="34" charset="-120"/>
              </a:rPr>
              <a:t>Get a demo</a:t>
            </a:r>
            <a:endParaRPr lang="en-US" sz="1600" dirty="0"/>
          </a:p>
        </p:txBody>
      </p:sp>
      <p:sp>
        <p:nvSpPr>
          <p:cNvPr id="5" name="Text 3"/>
          <p:cNvSpPr/>
          <p:nvPr/>
        </p:nvSpPr>
        <p:spPr>
          <a:xfrm>
            <a:off x="2569766" y="4039791"/>
            <a:ext cx="1757263" cy="525760"/>
          </a:xfrm>
          <a:prstGeom prst="roundRect">
            <a:avLst>
              <a:gd name="adj" fmla="val 50000"/>
            </a:avLst>
          </a:prstGeom>
          <a:noFill/>
          <a:ln w="12700">
            <a:solidFill>
              <a:srgbClr val="FFFFFF"/>
            </a:solidFill>
            <a:prstDash val="solid"/>
          </a:ln>
        </p:spPr>
        <p:txBody>
          <a:bodyPr wrap="none" lIns="0" tIns="0" rIns="0" bIns="0" rtlCol="0" anchor="ctr">
            <a:normAutofit/>
          </a:bodyPr>
          <a:lstStyle/>
          <a:p>
            <a:pPr algn="ctr" indent="0" marL="0">
              <a:lnSpc>
                <a:spcPts val="2240"/>
              </a:lnSpc>
              <a:buNone/>
            </a:pPr>
            <a:r>
              <a:rPr lang="en-US" sz="1600" b="1" dirty="0">
                <a:solidFill>
                  <a:srgbClr val="FFFFFF"/>
                </a:solidFill>
                <a:latin typeface="Source Sans 3" pitchFamily="34" charset="0"/>
                <a:ea typeface="Source Sans 3" pitchFamily="34" charset="-122"/>
                <a:cs typeface="Source Sans 3" pitchFamily="34" charset="-120"/>
              </a:rPr>
              <a:t>Contact sales</a:t>
            </a:r>
            <a:endParaRPr lang="en-US" sz="1600" dirty="0"/>
          </a:p>
        </p:txBody>
      </p:sp>
      <p:sp>
        <p:nvSpPr>
          <p:cNvPr id="6" name="Text 4"/>
          <p:cNvSpPr/>
          <p:nvPr/>
        </p:nvSpPr>
        <p:spPr>
          <a:xfrm>
            <a:off x="812800" y="4825901"/>
            <a:ext cx="10883392" cy="309860"/>
          </a:xfrm>
          <a:prstGeom prst="rect">
            <a:avLst/>
          </a:prstGeom>
          <a:noFill/>
          <a:ln/>
        </p:spPr>
        <p:txBody>
          <a:bodyPr wrap="square" lIns="0" tIns="0" rIns="0" bIns="0" rtlCol="0" anchor="t">
            <a:normAutofit/>
          </a:bodyPr>
          <a:lstStyle/>
          <a:p>
            <a:pPr algn="l" indent="0" marL="0">
              <a:lnSpc>
                <a:spcPts val="2240"/>
              </a:lnSpc>
              <a:buNone/>
            </a:pPr>
            <a:r>
              <a:rPr lang="en-US" sz="1600" dirty="0">
                <a:solidFill>
                  <a:srgbClr val="C9D6DA"/>
                </a:solidFill>
                <a:latin typeface="Source Sans 3" pitchFamily="34" charset="0"/>
                <a:ea typeface="Source Sans 3" pitchFamily="34" charset="-122"/>
                <a:cs typeface="Source Sans 3" pitchFamily="34" charset="-120"/>
              </a:rPr>
              <a:t>openelms.com</a:t>
            </a:r>
            <a:endParaRPr lang="en-US" sz="1600" dirty="0"/>
          </a:p>
        </p:txBody>
      </p:sp>
      <p:pic>
        <p:nvPicPr>
          <p:cNvPr id="7" name="Image 0" descr="Open eLMS logo">    </p:cNvPr>
          <p:cNvPicPr>
            <a:picLocks noChangeAspect="1"/>
          </p:cNvPicPr>
          <p:nvPr/>
        </p:nvPicPr>
        <p:blipFill>
          <a:blip r:embed="rId1"/>
          <a:srcRect l="-21" r="-21" t="0" b="0"/>
          <a:stretch/>
        </p:blipFill>
        <p:spPr>
          <a:xfrm>
            <a:off x="9931400" y="6121400"/>
            <a:ext cx="1447800" cy="381000"/>
          </a:xfrm>
          <a:prstGeom prst="rect">
            <a:avLst/>
          </a:prstGeom>
        </p:spPr>
      </p:pic>
    </p:spTree>
  </p:cSld>
  <p:clrMapOvr>
    <a:masterClrMapping/>
  </p:clrMapOvr>
</p:sld>
</file>

<file path=ppt/theme/theme1.xml><?xml version="1.0" encoding="utf-8"?>
<a:theme xmlns:a="http://schemas.openxmlformats.org/drawingml/2006/main" name="The LMS That Transforms — Open eLMS 2026">
  <a:themeElements>
    <a:clrScheme name="The LMS That Transforms — Open eLMS 2026">
      <a:dk1>
        <a:srgbClr val="182025"/>
      </a:dk1>
      <a:lt1>
        <a:srgbClr val="FFFFFF"/>
      </a:lt1>
      <a:dk2>
        <a:srgbClr val="52585C"/>
      </a:dk2>
      <a:lt2>
        <a:srgbClr val="E8E9E9"/>
      </a:lt2>
      <a:accent1>
        <a:srgbClr val="C2295C"/>
      </a:accent1>
      <a:accent2>
        <a:srgbClr val="F65789"/>
      </a:accent2>
      <a:accent3>
        <a:srgbClr val="356E52"/>
      </a:accent3>
      <a:accent4>
        <a:srgbClr val="18383F"/>
      </a:accent4>
      <a:accent5>
        <a:srgbClr val="4E5CBC"/>
      </a:accent5>
      <a:accent6>
        <a:srgbClr val="692947"/>
      </a:accent6>
      <a:hlink>
        <a:srgbClr val="0563C1"/>
      </a:hlink>
      <a:folHlink>
        <a:srgbClr val="954F72"/>
      </a:folHlink>
    </a:clrScheme>
    <a:fontScheme name="The LMS That Transforms — Open eLMS 2026">
      <a:majorFont>
        <a:latin typeface="Source Serif 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Source Sans 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56</Slides>
  <Notes>56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56</vt:i4>
      </vt:variant>
    </vt:vector>
  </HeadingPairs>
  <TitlesOfParts>
    <vt:vector size="5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lpstr>Slide 55</vt:lpstr>
      <vt:lpstr>Slide 56</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LMS That Transforms — Open eLMS 2026</dc:title>
  <dc:subject/>
  <dc:creator/>
  <cp:lastModifiedBy/>
  <cp:revision>1</cp:revision>
  <dcterms:created xsi:type="dcterms:W3CDTF">2026-10-21T08:35:16Z</dcterms:created>
  <dcterms:modified xsi:type="dcterms:W3CDTF">2026-10-21T08:35:16Z</dcterms:modified>
</cp:coreProperties>
</file>