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Emil Reisser-Weston and I’m the Managing Director of Open eLMS. Give me 20 minutes and I’ll show you why AI is not an enhancement to learning production: it is the solution. This will change the way you produce learning in your organisation.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talk about Open eLMS AI, I’d like to tell you something about the background of our company. It contributes a great deal to the strength and credibility of our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has been going since 2003, and we’ve had an authoring system since 2007. This summer we were again named a Top Performer by SourceForge and Slashdot, two peer review sites, and we hold a 4.9-star rating on Capterra. We were the first learning management system built for apprenticeships, we’re the only LMS that creates its own learning, and we now have more than 5,500 eLearning courses available in 28 languages. In short, we’re a one-supplier learning solution, from app to LMS. We are not a start-up with a solution looking for a problem: we have lived in this industry for more than 23 years and been at the forefront of its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is one supplier for the whole learning solution. The LMS has been in development for 23 years. The Learning Generator turns prompts and documents into eLearning, podcasts, videos, games and PowerPoint. The eLearning Store has more than 5,500 editable courses in 28 languages. And Open eLMS OS adds project management, finance, marketing and HR modules alongside your 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clients span every kind of organisation: councils, emergency services, housing associations, transport, legal, FMCG, universities and central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hold ISO 27001, ISO 9001 and ISO 20000 certification, Cyber Essentials Plus and CPD accreditation, and we’re built to LTI v1.3. We’re a registered UK training provider and an approved UK government supplier.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who we are. But I think it’s important to tell you the journey of how we got to where we are today, because it explains how the Open eLMS AI system is produced and why it is unique in the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2003 we started as an eLearning development company with a learning management system: a simple system for clients who didn’t have LMSs in those days. We wanted to produce highly effective eLearning, eLearning that looked more like a documentary than a PowerPoint presentation. To do that we built our own framework, combining video presenters shot on green screen with interactive elements. The result was an immersive, documentary style rather than text plus image, a style still common today. In other words, more of an eLearning than an e-reading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kept developing the system, producing eLearning for some of the top organisations in the UK, including FTSE 100 companies and local and central government. Along the way we added features and moved the tool online so it could be edited in the browser, something it took Articulate a further seven years to emulate. For the first time, eLearning developers could edit their courses anywhere, without their software or their work computer. That approach is now common to most systems, Adobe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there was a problem, and in a nutshell it can be summed up 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paintbrush and an easel does not make an artist.” In other words, we could give people the tools to create great learning, but without design experience they couldn’t produce a professional eLearning design. Let me show you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learning designers were stuck in the old PowerPoint paradigm. They had a tool that was as easy to use as PowerPoint, so they produced PowerPoint slides: a whiteboard background with bullet-point text on top. That’s an e-reading exercise, not an eLearning exercise. There’s no illustration of concepts and no multimedia; you may as well give someone a book to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cases designs lacked diversity. Designers would find one template they liked and use it again and again and again, so the software produced very boring, very samey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errors like this really infuriate designers, because they’re so easy to avoid but oh so common. The image has been stretched, and it gives an unreal, uncanny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found typography errors. Users would cut and paste text straight from documents into the system, giving text of different sizes and fonts, and in some cases text so small it was inaccessible. So, in a nutshell, leaving too much to the novice designer wasn’t the best way to produce professional-standard eLearning.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honest, a lot of the eLearning the system produced was a mess. But could AI be the solution to these design nightmares?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design team had actually used AI in the early days of computer-based training in 1993, but AI has come a long way since then. In 2022 we decided to find out whether, in theory, AI could be used to create learning. So we loaded up ChatGPT, gave it a prompt to produce an eLearning script, and voilà.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produced a script that was really, really good. It had a course overview and learning objectives, and when we asked follow-up questions it expanded on those objectives and wrote the script for every single screen. The overall result was excellent. I was chatting to an SME script writer the other day and he said there are two kinds of script writer: those who use AI to help write scripts, and those who don’t admit to using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looked at generating images with AI. Image generation advanced hugely over that year. Compare an image of a blue bike made at the start of 2022 with one made at the start of 2023: the improvement is obvious. It was clear that rather than creating images from stock or amalgamating them in Photoshop, that whole process simply wasn’t needed any more. We could produce exactly the image we wanted, every time, using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Voiceover was the next thing we needed AI to produce, rather than recording it in a studio. We tried various AI engines and found one that produced a completely accurate voice rendition, including the intonation and everything else that makes speech sound natural, which is amazing. You cannot tell that Open eLMS AI voiceovers weren’t made by human beings, apart from the fact that there are no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looked at whether AI could repurpose learning that already exists. It can: give it your documents, PowerPoint decks, company knowledge, or even Articulate and Elucidat courses, and it rebuilds them as new, professional, branded eLearning 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this work the big idea soon became clear. AI is not going to be merely an enhancement added to an existing authoring system. Instead, AI should be the solution to the entire process of eLearning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2023 we launched Open eLMS AI, now the Open eLMS Learning Generator. One input, many outputs: from a prompt or a document it produces eLearning, podcasts, videos, mind maps, games and PowerPoint.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was designed specifically to overcome the traditional eLearning failings we saw with our previous Open eLMS Creator product. It overcomes failed designs and lengthy production times, it reduces costs dramatically, and it eliminates outdated learning experiences: it replaces e-reading with immersive eLearning.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AI now solves these problems. We have instant content generation: you can go from document to eLearning in minutes. We have personalised learning at scale: you can create eLearning for one, two or three individuals, so you no longer need generic eLearning. You can produce learning on anything, the same way you’d produce a PowerPoint presentation, only quicker. It’s cost-effective and efficient, costing a couple of pounds per course. And it eliminates design errors, because good design is embedded in the product, with better, immersive, story-like designs.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decide to trust AI with your learning, we need to address the concerns people have about it. There will be objections, so let’s go through them and explain the truth behind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objection is that AI can’t create engaging content. In fact, AI generates interactive, photo-real and personalised learning experiences in a storytelling format. That is truly immersive eLearning, and it is both engaging and highly effective.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myth is that people don’t trust AI courses. AI works alongside human expertise to ensure top-quality content, with full editorial control. AI may occasionally hallucinate or get things wrong, but you have complete control to change the text to say whatever you want. In fact, AI tends to make fewer errors than people do, and it keeps improving as we train it further.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concern is that AI-produced eLearning won’t be effective. Independent studies involving more than 100 participants have shown a 98% approval rate, demonstrating that AI-generated content is more engaging and effective than traditional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fear that designers and developers will lose their jobs. In reality AI doesn’t replace them; it empowers instructional designers to focus on the interactions and media within the learning experience. You can create full video productions and embed them in the learning. Open eLMS AI lets you produce more targeted learning without eliminating the role of learning designers.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“My existing software will do this soon.” Open eLMS is not just software. It is 23 years of eLearning design experience, embedded into a product through AI. And it’s not only the experience; it’s also the media we as a company have been producing for the last 23 years. That media is encoded, categorised and delivered to you through AI-generated eLearning. It’s not a software application; it’s an eLearning generation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2003 we have been involved in every aspect of eLearning. I’m a qualified ergonomist and have worked in eLearning since 1993. Our philosophy of user-friendliness led us to design our own tools, culminating in Open eLMS. We produce everything in house, in the UK and at our production office in Latvia, which makes us agile to your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brand-new opportunity in how we create learning. So why is Open eLMS AI so different? Let’s recap what it delivers. It automates the entire course creation process, including design, voiceovers and interactivity. It uses 23 years of eLearning expertise to train the AI for the best results. It’s used by top government agencies and organisations worldwide. And it delivers eLearning through a unique story-mode design method, ideally suited to AI and the imagery it generates.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you get when you join us? Eleven things, and I’ll take you through each one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you get when you join us? First, you get an AI-powered course generator that produces multimodal learning: designed eLearning with video, audio and imagery, all produced for you at the press of a button. It starts right here in the library: Create new course, generate with AI or start blank.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enter the description and the objectives of the learning course, or simply upload a document: Word, PDF or PowerPoint all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press generate. Within 2 to 10 minutes the eLearning is produced, and you get an email when it’s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also get an image library of more than 150,000 images, growing by 2,000 to 3,000 images a week. The AI uses these images when it generates courses, and you can use them in the editor too: find any image with a text search and put it straight into the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also get AI image generation, so you can create images of anything you want. If the AI hasn’t produced a suitable image, type in a description and generate the image afresh. Here, for example, we generated a polar bear in the desert playing with balloons, and that image can then be inserted straight into your eLearning presentation, replacing whatever image was there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also get an animations library, the product of 23 years of in-house development, with more than 1,000 animations and growing. Every animation Open eLMS has produced is in the system. You can search it by text and add animations straight into the learning. Better still, the AI design engine uses the animations itself and places them in scenes naturally: the sun in the sky, smoke rising from a fire, and so on. It adds environmentally suitable animations where they fit, which gives images life and depth and makes a far more immersive learning experience. It also adds icons and other animations to illustrate key concepts.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brings us to our design heuristics: the AI is trained by some of the best designers in the business. We’ve fed in designs from more than 23 years to create rules the AI design engine follows. For example, take two screens. In one there’s more space on the left-hand side and the presenter is in mid shot. In the other there’s more space and floor in view, so the presenter is in long shot and enters from the right-hand side of the screen. The design adapts to its environment and produces the best result in any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presenters and voiceovers are hyper-realistic. Presenters introduce each course and appear again at the end to congratulate the learner on finishing. They give the learning salience and immersion: people feel they are entering a virtual learning world rather than watching a two-dimensional presentation. From a cognitive psychology perspective, that extra engagement brings greater attention, and so better encoding of the learning content, which leads to better learning and recall.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added voiceovers and presenters, you can translate them into any language. In fact, the whole course can be translated into any language in a single click. Friends who speak Hindi, Mandarin and Urdu have assured me the translation is perfect.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offer help and support, with free training and AI assistance on hand at any time. All Enterprise users get a half-hour one-to-one training session where we teach you how to edit the generated eLearning. You also get the Open eLMS AI Assistant, which gives you just-in-time advice on editing any part of the eLearning once it’s created, with links to video walkthroughs showing how to change each part of the learning. Simply put, there’s no need for any extra training to use the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also repurpose the eLearning into many other formats for delivery in the classroom, on YouTube or for revision. You change a setting and the same eLearning can be experienced in different formats inside the course, or delivered outside it: as a video with AI presenters, a podcast, a PowerPoint deck for classroom presentations, a mind map, a training analysis report, or arcade-style games. You can even publish to Udemy, Podia and Coursera.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choice of video games. In this case we have a Pac-Man-style game, where eating a question mark asks you a question: positive rewards and instant gratification. It even lets you talk to the AI to ask questions about the content. All 100%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the content uses uncompiled, open data structures, which allow your LMS to read the content and populate your AI knowledge. Learners and managers can then ask the LMS anything about the learning, and the AI answers from your own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have powerful editing software that runs in the browser. Notice I’ve only mentioned it at the very end: it’s just one part of the whole eLearning generation system, which is why I don’t want you to compare us with buying a traditional authoring system such as Articulate. Open eLMS is so much more than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said, it’s really easy to use and has all the features you need. You can edit text and move it around with drag and drop, and you can add buttons that link to pathways or external learning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add yes/no questions into the body of the text, or bring videos into the learning in a very immersive way: a video monitor comes down onto the screen and plays the video, keeping the whole concept of an immersive learning environment. You can upload any of your own media: video, images and audio. You can add or edit quizzes, and in the learning settings you can change the branding and the narrator’s voice, male or female, and accent. In short, you can do anything you’d expect of an eLearning authoring system in the Open eLMS AI editor, because we’ve been developing it since 2007.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because we’re one supplier, everything you create lands straight in your Open eLMS LMS. From one dialog you can add eLearning from the Learning Generator, download courses from the Open eLMS catalogue, enter learning manually, add essay questions with automated marking, import from third-party systems, or bring in Go1, H5P and YouTube playlists, and then assign it to your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 and managers can then follow progress through learning pathways, with completion, overdue tasks and expected finish dates, and everyone can see scheduled training and classroom events in the calendar. Microsoft Teams and Zoom sessions can be scheduled, recorded and tracked inside the 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recap what you get when you join us: an AI-powered course generator creating multimodal eLearning in minutes; an image library of more than 150,000 images and growing; an AI image generation tool to create images of anything; an animations library from 23 years of in-house development; design heuristics embedded in the AI, trained by the very best designers; hyper-realistic presenters and voiceovers in any language; help and support with free training and AI assistance; multichannel learning; AI integration with your LMS; and a powerful editor in your browser. Astonishingly, the system generates high-end eLearning we would previously have charged clients £20,000 for, and now produces the same thing in minutes for an average of £1 to £2 per course. All possible through the power of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plans are simple and transparent, with no hidden costs. Professional is £10 per user per year, with custom branding, unlimited classroom events and 200 eLearning credits. Enterprise is £35 per user per year and adds AI recommendations, unlimited forms, Report Builder and Power BI, and a custom domain with priority support. Enterprise AI is £69 per user per year, with unlimited eLearning credits, the AI chat engine and API and MCP automation. And you can register free, with 2,000 tokens to build your first courses with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Costly development, slow implementation, generic library content, variable design standards and one format, versus negligible cost, rapid development, targeted eLearning that deals with real issues, consistent, professional and accessible design, and multi-format learning in any language. The choice is yours: unlimited learning development, 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If you’d like to see what our AI-powered LMS can do for your organisation, book a demo at openelms.com, or register free and build your first courses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820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820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820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820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2.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2.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2.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2.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image" Target="../media/image-33-5.png"/><Relationship Id="rId6" Type="http://schemas.openxmlformats.org/officeDocument/2006/relationships/slideLayout" Target="../slideLayouts/slideLayout2.xml"/><Relationship Id="rId7"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2.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2.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2.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2.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image" Target="../media/image-45-3.png"/><Relationship Id="rId4" Type="http://schemas.openxmlformats.org/officeDocument/2006/relationships/image" Target="../media/image-45-4.png"/><Relationship Id="rId5" Type="http://schemas.openxmlformats.org/officeDocument/2006/relationships/image" Target="../media/image-45-5.png"/><Relationship Id="rId6" Type="http://schemas.openxmlformats.org/officeDocument/2006/relationships/image" Target="../media/image-45-6.png"/><Relationship Id="rId7" Type="http://schemas.openxmlformats.org/officeDocument/2006/relationships/image" Target="../media/image-45-7.png"/><Relationship Id="rId8" Type="http://schemas.openxmlformats.org/officeDocument/2006/relationships/image" Target="../media/image-45-8.png"/><Relationship Id="rId9" Type="http://schemas.openxmlformats.org/officeDocument/2006/relationships/image" Target="../media/image-45-9.png"/><Relationship Id="rId10" Type="http://schemas.openxmlformats.org/officeDocument/2006/relationships/slideLayout" Target="../slideLayouts/slideLayout2.xml"/><Relationship Id="rId11"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2.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slideLayout" Target="../slideLayouts/slideLayout2.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2.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eg"/><Relationship Id="rId2" Type="http://schemas.openxmlformats.org/officeDocument/2006/relationships/image" Target="../media/image-49-2.png"/><Relationship Id="rId3" Type="http://schemas.openxmlformats.org/officeDocument/2006/relationships/slideLayout" Target="../slideLayouts/slideLayout2.xml"/><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image" Target="../media/image-50-3.png"/><Relationship Id="rId4" Type="http://schemas.openxmlformats.org/officeDocument/2006/relationships/image" Target="../media/image-50-4.png"/><Relationship Id="rId5" Type="http://schemas.openxmlformats.org/officeDocument/2006/relationships/image" Target="../media/image-50-5.png"/><Relationship Id="rId6" Type="http://schemas.openxmlformats.org/officeDocument/2006/relationships/image" Target="../media/image-50-6.png"/><Relationship Id="rId7" Type="http://schemas.openxmlformats.org/officeDocument/2006/relationships/image" Target="../media/image-50-7.png"/><Relationship Id="rId8" Type="http://schemas.openxmlformats.org/officeDocument/2006/relationships/slideLayout" Target="../slideLayouts/slideLayout2.xml"/><Relationship Id="rId9"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png"/><Relationship Id="rId3" Type="http://schemas.openxmlformats.org/officeDocument/2006/relationships/slideLayout" Target="../slideLayouts/slideLayout2.xml"/><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image" Target="../media/image-52-3.png"/><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2.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2.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2.xml"/><Relationship Id="rId3"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Open eLMS logo, established in 2003">    </p:cNvPr>
          <p:cNvPicPr>
            <a:picLocks noChangeAspect="1"/>
          </p:cNvPicPr>
          <p:nvPr/>
        </p:nvPicPr>
        <p:blipFill>
          <a:blip r:embed="rId1"/>
          <a:srcRect l="-21" r="-21" t="0" b="0"/>
          <a:stretch/>
        </p:blipFill>
        <p:spPr>
          <a:xfrm>
            <a:off x="812800" y="1623120"/>
            <a:ext cx="1930400" cy="508000"/>
          </a:xfrm>
          <a:prstGeom prst="rect">
            <a:avLst/>
          </a:prstGeom>
        </p:spPr>
      </p:pic>
      <p:sp>
        <p:nvSpPr>
          <p:cNvPr id="3" name="Text 0"/>
          <p:cNvSpPr/>
          <p:nvPr>
            <p:ph type="title"/>
          </p:nvPr>
        </p:nvSpPr>
        <p:spPr>
          <a:xfrm>
            <a:off x="812800" y="2385120"/>
            <a:ext cx="5938774" cy="203696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182025"/>
                </a:solidFill>
                <a:latin typeface="Source Serif 4" pitchFamily="18" charset="0"/>
                <a:ea typeface="Source Serif 4" pitchFamily="18" charset="-122"/>
                <a:cs typeface="Source Serif 4" pitchFamily="18" charset="-120"/>
              </a:rPr>
              <a:t>AI is not an enhancement… </a:t>
            </a:r>
            <a:r>
              <a:rPr lang="en-US" sz="4800" b="1" i="0" dirty="0">
                <a:solidFill>
                  <a:srgbClr val="C2295C"/>
                </a:solidFill>
                <a:latin typeface="Source Serif 4" pitchFamily="18" charset="0"/>
                <a:ea typeface="Source Serif 4" pitchFamily="18" charset="-122"/>
                <a:cs typeface="Source Serif 4" pitchFamily="18" charset="-120"/>
              </a:rPr>
              <a:t>it is the solution</a:t>
            </a:r>
            <a:endParaRPr lang="en-US" sz="4800" dirty="0"/>
          </a:p>
        </p:txBody>
      </p:sp>
      <p:sp>
        <p:nvSpPr>
          <p:cNvPr id="4" name="Text 1"/>
          <p:cNvSpPr/>
          <p:nvPr/>
        </p:nvSpPr>
        <p:spPr>
          <a:xfrm>
            <a:off x="812800" y="4650680"/>
            <a:ext cx="5938774"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82025"/>
                </a:solidFill>
                <a:latin typeface="Source Sans 3" pitchFamily="34" charset="0"/>
                <a:ea typeface="Source Sans 3" pitchFamily="34" charset="-122"/>
                <a:cs typeface="Source Sans 3" pitchFamily="34" charset="-120"/>
              </a:rPr>
              <a:t>Emil Reisser-Weston, MSc MEng</a:t>
            </a:r>
            <a:endParaRPr lang="en-US" sz="1600" dirty="0"/>
          </a:p>
        </p:txBody>
      </p:sp>
      <p:sp>
        <p:nvSpPr>
          <p:cNvPr id="5" name="Text 2"/>
          <p:cNvSpPr/>
          <p:nvPr/>
        </p:nvSpPr>
        <p:spPr>
          <a:xfrm>
            <a:off x="812800" y="4985941"/>
            <a:ext cx="5938774"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Managing Director, Open eLMS</a:t>
            </a:r>
            <a:endParaRPr lang="en-US" sz="1400" dirty="0"/>
          </a:p>
        </p:txBody>
      </p:sp>
      <p:pic>
        <p:nvPicPr>
          <p:cNvPr id="6" name="Image 1" descr="The Open eLMS AI Assistant on a desktop screen">    </p:cNvPr>
          <p:cNvPicPr>
            <a:picLocks noChangeAspect="1"/>
          </p:cNvPicPr>
          <p:nvPr/>
        </p:nvPicPr>
        <p:blipFill>
          <a:blip r:embed="rId2"/>
          <a:srcRect l="-23" r="-23" t="0" b="0"/>
          <a:stretch/>
        </p:blipFill>
        <p:spPr>
          <a:xfrm>
            <a:off x="7188200" y="1520825"/>
            <a:ext cx="4191000" cy="38163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ONE</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Background</a:t>
            </a:r>
            <a:endParaRPr lang="en-US" sz="6000" dirty="0"/>
          </a:p>
        </p:txBody>
      </p:sp>
      <p:sp>
        <p:nvSpPr>
          <p:cNvPr id="4" name="Text 2"/>
          <p:cNvSpPr/>
          <p:nvPr/>
        </p:nvSpPr>
        <p:spPr>
          <a:xfrm>
            <a:off x="812800" y="3997920"/>
            <a:ext cx="719455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D6DA"/>
                </a:solidFill>
                <a:latin typeface="Source Sans 3" pitchFamily="34" charset="0"/>
                <a:ea typeface="Source Sans 3" pitchFamily="34" charset="-122"/>
                <a:cs typeface="Source Sans 3" pitchFamily="34" charset="-120"/>
              </a:rPr>
              <a:t>Who we are, and why it gives our message its strength.</a:t>
            </a:r>
            <a:endParaRPr lang="en-US" sz="1800" dirty="0"/>
          </a:p>
        </p:txBody>
      </p:sp>
      <p:pic>
        <p:nvPicPr>
          <p:cNvPr id="5"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OVERVIEW</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Two decades at the </a:t>
            </a:r>
            <a:r>
              <a:rPr lang="en-US" sz="3600" b="1" i="0" dirty="0">
                <a:solidFill>
                  <a:srgbClr val="C2295C"/>
                </a:solidFill>
                <a:latin typeface="Source Serif 4" pitchFamily="18" charset="0"/>
                <a:ea typeface="Source Serif 4" pitchFamily="18" charset="-122"/>
                <a:cs typeface="Source Serif 4" pitchFamily="18" charset="-120"/>
              </a:rPr>
              <a:t>forefront</a:t>
            </a:r>
            <a:r>
              <a:rPr lang="en-US" sz="3600" b="1" i="0" dirty="0">
                <a:solidFill>
                  <a:srgbClr val="182025"/>
                </a:solidFill>
                <a:latin typeface="Source Serif 4" pitchFamily="18" charset="0"/>
                <a:ea typeface="Source Serif 4" pitchFamily="18" charset="-122"/>
                <a:cs typeface="Source Serif 4" pitchFamily="18" charset="-120"/>
              </a:rPr>
              <a:t> of eLearning</a:t>
            </a:r>
            <a:endParaRPr lang="en-US" sz="3600" dirty="0"/>
          </a:p>
        </p:txBody>
      </p:sp>
      <p:sp>
        <p:nvSpPr>
          <p:cNvPr id="4" name="Text 2"/>
          <p:cNvSpPr/>
          <p:nvPr/>
        </p:nvSpPr>
        <p:spPr>
          <a:xfrm>
            <a:off x="870458" y="1935361"/>
            <a:ext cx="5428742" cy="3932039"/>
          </a:xfrm>
          <a:prstGeom prst="rect">
            <a:avLst/>
          </a:prstGeom>
          <a:noFill/>
          <a:ln/>
        </p:spPr>
        <p:txBody>
          <a:bodyPr wrap="square" lIns="0" tIns="0" rIns="0" bIns="0" rtlCol="0" anchor="t">
            <a:normAutofit/>
          </a:bodyPr>
          <a:lstStyle/>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LMS since 2003</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Authoring system since 2007</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Top Performer on SourceForge and Slashdot, Summer 2026</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First LMS for apprentices</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The only LMS that creates its own learning</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One supplier for the whole learning solution</a:t>
            </a:r>
            <a:endParaRPr lang="en-US" sz="1600" dirty="0"/>
          </a:p>
        </p:txBody>
      </p:sp>
      <p:sp>
        <p:nvSpPr>
          <p:cNvPr id="5" name="Shape 3"/>
          <p:cNvSpPr/>
          <p:nvPr/>
        </p:nvSpPr>
        <p:spPr>
          <a:xfrm>
            <a:off x="6553200" y="1935361"/>
            <a:ext cx="2336800" cy="1877120"/>
          </a:xfrm>
          <a:prstGeom prst="roundRect">
            <a:avLst>
              <a:gd name="adj" fmla="val 4059"/>
            </a:avLst>
          </a:prstGeom>
          <a:solidFill>
            <a:srgbClr val="F6F8F9"/>
          </a:solidFill>
          <a:ln/>
        </p:spPr>
      </p:sp>
      <p:sp>
        <p:nvSpPr>
          <p:cNvPr id="6" name="Text 4"/>
          <p:cNvSpPr/>
          <p:nvPr/>
        </p:nvSpPr>
        <p:spPr>
          <a:xfrm>
            <a:off x="6756400" y="2138561"/>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23+</a:t>
            </a:r>
            <a:endParaRPr lang="en-US" sz="4400" dirty="0"/>
          </a:p>
        </p:txBody>
      </p:sp>
      <p:sp>
        <p:nvSpPr>
          <p:cNvPr id="7" name="Text 5"/>
          <p:cNvSpPr/>
          <p:nvPr/>
        </p:nvSpPr>
        <p:spPr>
          <a:xfrm>
            <a:off x="6756400" y="280402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Years of innovation</a:t>
            </a:r>
            <a:endParaRPr lang="en-US" sz="1300" dirty="0"/>
          </a:p>
        </p:txBody>
      </p:sp>
      <p:sp>
        <p:nvSpPr>
          <p:cNvPr id="8" name="Shape 6"/>
          <p:cNvSpPr/>
          <p:nvPr/>
        </p:nvSpPr>
        <p:spPr>
          <a:xfrm>
            <a:off x="9042400" y="1935361"/>
            <a:ext cx="2336800" cy="1877120"/>
          </a:xfrm>
          <a:prstGeom prst="roundRect">
            <a:avLst>
              <a:gd name="adj" fmla="val 4059"/>
            </a:avLst>
          </a:prstGeom>
          <a:solidFill>
            <a:srgbClr val="F6F8F9"/>
          </a:solidFill>
          <a:ln/>
        </p:spPr>
      </p:sp>
      <p:sp>
        <p:nvSpPr>
          <p:cNvPr id="9" name="Text 7"/>
          <p:cNvSpPr/>
          <p:nvPr/>
        </p:nvSpPr>
        <p:spPr>
          <a:xfrm>
            <a:off x="9245600" y="2138561"/>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5,500+</a:t>
            </a:r>
            <a:endParaRPr lang="en-US" sz="4400" dirty="0"/>
          </a:p>
        </p:txBody>
      </p:sp>
      <p:sp>
        <p:nvSpPr>
          <p:cNvPr id="10" name="Text 8"/>
          <p:cNvSpPr/>
          <p:nvPr/>
        </p:nvSpPr>
        <p:spPr>
          <a:xfrm>
            <a:off x="9245600" y="280402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eLearning courses</a:t>
            </a:r>
            <a:endParaRPr lang="en-US" sz="1300" dirty="0"/>
          </a:p>
        </p:txBody>
      </p:sp>
      <p:sp>
        <p:nvSpPr>
          <p:cNvPr id="11" name="Shape 9"/>
          <p:cNvSpPr/>
          <p:nvPr/>
        </p:nvSpPr>
        <p:spPr>
          <a:xfrm>
            <a:off x="6553200" y="3964880"/>
            <a:ext cx="2336800" cy="1877120"/>
          </a:xfrm>
          <a:prstGeom prst="roundRect">
            <a:avLst>
              <a:gd name="adj" fmla="val 4059"/>
            </a:avLst>
          </a:prstGeom>
          <a:solidFill>
            <a:srgbClr val="F6F8F9"/>
          </a:solidFill>
          <a:ln/>
        </p:spPr>
      </p:sp>
      <p:sp>
        <p:nvSpPr>
          <p:cNvPr id="12" name="Text 10"/>
          <p:cNvSpPr/>
          <p:nvPr/>
        </p:nvSpPr>
        <p:spPr>
          <a:xfrm>
            <a:off x="6756400" y="4168080"/>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28</a:t>
            </a:r>
            <a:endParaRPr lang="en-US" sz="4400" dirty="0"/>
          </a:p>
        </p:txBody>
      </p:sp>
      <p:sp>
        <p:nvSpPr>
          <p:cNvPr id="13" name="Text 11"/>
          <p:cNvSpPr/>
          <p:nvPr/>
        </p:nvSpPr>
        <p:spPr>
          <a:xfrm>
            <a:off x="6756400" y="483354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Languages</a:t>
            </a:r>
            <a:endParaRPr lang="en-US" sz="1300" dirty="0"/>
          </a:p>
        </p:txBody>
      </p:sp>
      <p:sp>
        <p:nvSpPr>
          <p:cNvPr id="14" name="Shape 12"/>
          <p:cNvSpPr/>
          <p:nvPr/>
        </p:nvSpPr>
        <p:spPr>
          <a:xfrm>
            <a:off x="9042400" y="3964880"/>
            <a:ext cx="2336800" cy="1877120"/>
          </a:xfrm>
          <a:prstGeom prst="roundRect">
            <a:avLst>
              <a:gd name="adj" fmla="val 4059"/>
            </a:avLst>
          </a:prstGeom>
          <a:solidFill>
            <a:srgbClr val="F6F8F9"/>
          </a:solidFill>
          <a:ln/>
        </p:spPr>
      </p:sp>
      <p:sp>
        <p:nvSpPr>
          <p:cNvPr id="15" name="Text 13"/>
          <p:cNvSpPr/>
          <p:nvPr/>
        </p:nvSpPr>
        <p:spPr>
          <a:xfrm>
            <a:off x="9245600" y="4168080"/>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4.9</a:t>
            </a:r>
            <a:endParaRPr lang="en-US" sz="4400" dirty="0"/>
          </a:p>
        </p:txBody>
      </p:sp>
      <p:sp>
        <p:nvSpPr>
          <p:cNvPr id="16" name="Text 14"/>
          <p:cNvSpPr/>
          <p:nvPr/>
        </p:nvSpPr>
        <p:spPr>
          <a:xfrm>
            <a:off x="9245600" y="483354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Capterra rating</a:t>
            </a:r>
            <a:endParaRPr lang="en-US" sz="1300" dirty="0"/>
          </a:p>
        </p:txBody>
      </p:sp>
      <p:pic>
        <p:nvPicPr>
          <p:cNvPr id="17"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8" name="Text 1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ONE SUPPLIER</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Everything from content to </a:t>
            </a:r>
            <a:r>
              <a:rPr lang="en-US" sz="3600" b="1" i="0" dirty="0">
                <a:solidFill>
                  <a:srgbClr val="C2295C"/>
                </a:solidFill>
                <a:latin typeface="Source Serif 4" pitchFamily="18" charset="0"/>
                <a:ea typeface="Source Serif 4" pitchFamily="18" charset="-122"/>
                <a:cs typeface="Source Serif 4" pitchFamily="18" charset="-120"/>
              </a:rPr>
              <a:t>LMS</a:t>
            </a:r>
            <a:endParaRPr lang="en-US" sz="3600" dirty="0"/>
          </a:p>
        </p:txBody>
      </p:sp>
      <p:sp>
        <p:nvSpPr>
          <p:cNvPr id="4" name="Shape 2"/>
          <p:cNvSpPr/>
          <p:nvPr/>
        </p:nvSpPr>
        <p:spPr>
          <a:xfrm>
            <a:off x="815975" y="1938536"/>
            <a:ext cx="5200650" cy="1596231"/>
          </a:xfrm>
          <a:prstGeom prst="roundRect">
            <a:avLst>
              <a:gd name="adj" fmla="val 4575"/>
            </a:avLst>
          </a:prstGeom>
          <a:solidFill>
            <a:srgbClr val="FFFFFF"/>
          </a:solidFill>
          <a:ln w="6350">
            <a:solidFill>
              <a:srgbClr val="E3E9EB"/>
            </a:solidFill>
            <a:prstDash val="solid"/>
          </a:ln>
        </p:spPr>
      </p:sp>
      <p:pic>
        <p:nvPicPr>
          <p:cNvPr id="5" name="Image 0" descr="Open eLMS LMS logo">    </p:cNvPr>
          <p:cNvPicPr>
            <a:picLocks noChangeAspect="1"/>
          </p:cNvPicPr>
          <p:nvPr/>
        </p:nvPicPr>
        <p:blipFill>
          <a:blip r:embed="rId1"/>
          <a:srcRect l="-548" r="-548" t="0" b="0"/>
          <a:stretch/>
        </p:blipFill>
        <p:spPr>
          <a:xfrm>
            <a:off x="1022350" y="2144911"/>
            <a:ext cx="2159000" cy="558800"/>
          </a:xfrm>
          <a:prstGeom prst="rect">
            <a:avLst/>
          </a:prstGeom>
        </p:spPr>
      </p:pic>
      <p:sp>
        <p:nvSpPr>
          <p:cNvPr id="6" name="Text 3"/>
          <p:cNvSpPr/>
          <p:nvPr/>
        </p:nvSpPr>
        <p:spPr>
          <a:xfrm>
            <a:off x="1022350" y="2830711"/>
            <a:ext cx="493153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The AI-powered LMS, 23 years in development.</a:t>
            </a:r>
            <a:endParaRPr lang="en-US" sz="1400" dirty="0"/>
          </a:p>
        </p:txBody>
      </p:sp>
      <p:sp>
        <p:nvSpPr>
          <p:cNvPr id="7" name="Shape 4"/>
          <p:cNvSpPr/>
          <p:nvPr/>
        </p:nvSpPr>
        <p:spPr>
          <a:xfrm>
            <a:off x="6175375" y="1938536"/>
            <a:ext cx="5200650" cy="1596231"/>
          </a:xfrm>
          <a:prstGeom prst="roundRect">
            <a:avLst>
              <a:gd name="adj" fmla="val 4575"/>
            </a:avLst>
          </a:prstGeom>
          <a:solidFill>
            <a:srgbClr val="FFFFFF"/>
          </a:solidFill>
          <a:ln w="6350">
            <a:solidFill>
              <a:srgbClr val="E3E9EB"/>
            </a:solidFill>
            <a:prstDash val="solid"/>
          </a:ln>
        </p:spPr>
      </p:sp>
      <p:pic>
        <p:nvPicPr>
          <p:cNvPr id="8" name="Image 1" descr="Learning Generator logo">    </p:cNvPr>
          <p:cNvPicPr>
            <a:picLocks noChangeAspect="1"/>
          </p:cNvPicPr>
          <p:nvPr/>
        </p:nvPicPr>
        <p:blipFill>
          <a:blip r:embed="rId2"/>
          <a:srcRect l="-568" r="-568" t="0" b="0"/>
          <a:stretch/>
        </p:blipFill>
        <p:spPr>
          <a:xfrm>
            <a:off x="6381750" y="2144911"/>
            <a:ext cx="1587500" cy="558800"/>
          </a:xfrm>
          <a:prstGeom prst="rect">
            <a:avLst/>
          </a:prstGeom>
        </p:spPr>
      </p:pic>
      <p:sp>
        <p:nvSpPr>
          <p:cNvPr id="9" name="Text 5"/>
          <p:cNvSpPr/>
          <p:nvPr/>
        </p:nvSpPr>
        <p:spPr>
          <a:xfrm>
            <a:off x="6381750" y="2830711"/>
            <a:ext cx="493153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eLearning, podcasts, videos, games and PowerPoint from prompts or documents.</a:t>
            </a:r>
            <a:endParaRPr lang="en-US" sz="1400" dirty="0"/>
          </a:p>
        </p:txBody>
      </p:sp>
      <p:sp>
        <p:nvSpPr>
          <p:cNvPr id="10" name="Shape 6"/>
          <p:cNvSpPr/>
          <p:nvPr/>
        </p:nvSpPr>
        <p:spPr>
          <a:xfrm>
            <a:off x="815975" y="3693517"/>
            <a:ext cx="5200650" cy="1596231"/>
          </a:xfrm>
          <a:prstGeom prst="roundRect">
            <a:avLst>
              <a:gd name="adj" fmla="val 4575"/>
            </a:avLst>
          </a:prstGeom>
          <a:solidFill>
            <a:srgbClr val="FFFFFF"/>
          </a:solidFill>
          <a:ln w="6350">
            <a:solidFill>
              <a:srgbClr val="E3E9EB"/>
            </a:solidFill>
            <a:prstDash val="solid"/>
          </a:ln>
        </p:spPr>
      </p:sp>
      <p:pic>
        <p:nvPicPr>
          <p:cNvPr id="11" name="Image 2" descr="eLearning Store logo">    </p:cNvPr>
          <p:cNvPicPr>
            <a:picLocks noChangeAspect="1"/>
          </p:cNvPicPr>
          <p:nvPr/>
        </p:nvPicPr>
        <p:blipFill>
          <a:blip r:embed="rId3"/>
          <a:srcRect l="-441" r="-441" t="0" b="0"/>
          <a:stretch/>
        </p:blipFill>
        <p:spPr>
          <a:xfrm>
            <a:off x="1022350" y="3899892"/>
            <a:ext cx="1651000" cy="558800"/>
          </a:xfrm>
          <a:prstGeom prst="rect">
            <a:avLst/>
          </a:prstGeom>
        </p:spPr>
      </p:pic>
      <p:sp>
        <p:nvSpPr>
          <p:cNvPr id="12" name="Text 7"/>
          <p:cNvSpPr/>
          <p:nvPr/>
        </p:nvSpPr>
        <p:spPr>
          <a:xfrm>
            <a:off x="1022350" y="4585692"/>
            <a:ext cx="493153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More than 5,500 editable courses in 28 languages.</a:t>
            </a:r>
            <a:endParaRPr lang="en-US" sz="1400" dirty="0"/>
          </a:p>
        </p:txBody>
      </p:sp>
      <p:sp>
        <p:nvSpPr>
          <p:cNvPr id="13" name="Shape 8"/>
          <p:cNvSpPr/>
          <p:nvPr/>
        </p:nvSpPr>
        <p:spPr>
          <a:xfrm>
            <a:off x="6175375" y="3693517"/>
            <a:ext cx="5200650" cy="1596231"/>
          </a:xfrm>
          <a:prstGeom prst="roundRect">
            <a:avLst>
              <a:gd name="adj" fmla="val 4575"/>
            </a:avLst>
          </a:prstGeom>
          <a:solidFill>
            <a:srgbClr val="FFFFFF"/>
          </a:solidFill>
          <a:ln w="6350">
            <a:solidFill>
              <a:srgbClr val="E3E9EB"/>
            </a:solidFill>
            <a:prstDash val="solid"/>
          </a:ln>
        </p:spPr>
      </p:sp>
      <p:pic>
        <p:nvPicPr>
          <p:cNvPr id="14" name="Image 3" descr="Open eLMS OS logo">    </p:cNvPr>
          <p:cNvPicPr>
            <a:picLocks noChangeAspect="1"/>
          </p:cNvPicPr>
          <p:nvPr/>
        </p:nvPicPr>
        <p:blipFill>
          <a:blip r:embed="rId4"/>
          <a:srcRect l="-633" r="-633" t="0" b="0"/>
          <a:stretch/>
        </p:blipFill>
        <p:spPr>
          <a:xfrm>
            <a:off x="6381750" y="3899892"/>
            <a:ext cx="1524000" cy="558800"/>
          </a:xfrm>
          <a:prstGeom prst="rect">
            <a:avLst/>
          </a:prstGeom>
        </p:spPr>
      </p:pic>
      <p:sp>
        <p:nvSpPr>
          <p:cNvPr id="15" name="Text 9"/>
          <p:cNvSpPr/>
          <p:nvPr/>
        </p:nvSpPr>
        <p:spPr>
          <a:xfrm>
            <a:off x="6381750" y="4585692"/>
            <a:ext cx="493153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Project management, finance, marketing and HR beside your LMS.</a:t>
            </a:r>
            <a:endParaRPr lang="en-US" sz="14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CLIENTS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Trusted across the </a:t>
            </a:r>
            <a:r>
              <a:rPr lang="en-US" sz="3600" b="1" i="0" dirty="0">
                <a:solidFill>
                  <a:srgbClr val="C2295C"/>
                </a:solidFill>
                <a:latin typeface="Source Serif 4" pitchFamily="18" charset="0"/>
                <a:ea typeface="Source Serif 4" pitchFamily="18" charset="-122"/>
                <a:cs typeface="Source Serif 4" pitchFamily="18" charset="-120"/>
              </a:rPr>
              <a:t>public and private</a:t>
            </a:r>
            <a:r>
              <a:rPr lang="en-US" sz="3600" b="1" i="0" dirty="0">
                <a:solidFill>
                  <a:srgbClr val="182025"/>
                </a:solidFill>
                <a:latin typeface="Source Serif 4" pitchFamily="18" charset="0"/>
                <a:ea typeface="Source Serif 4" pitchFamily="18" charset="-122"/>
                <a:cs typeface="Source Serif 4" pitchFamily="18" charset="-120"/>
              </a:rPr>
              <a:t> sectors</a:t>
            </a:r>
            <a:endParaRPr lang="en-US" sz="3600" dirty="0"/>
          </a:p>
        </p:txBody>
      </p:sp>
      <p:sp>
        <p:nvSpPr>
          <p:cNvPr id="4" name="Shape 2"/>
          <p:cNvSpPr/>
          <p:nvPr/>
        </p:nvSpPr>
        <p:spPr>
          <a:xfrm>
            <a:off x="812800" y="1935361"/>
            <a:ext cx="2527300" cy="1386681"/>
          </a:xfrm>
          <a:prstGeom prst="roundRect">
            <a:avLst>
              <a:gd name="adj" fmla="val 5495"/>
            </a:avLst>
          </a:prstGeom>
          <a:solidFill>
            <a:srgbClr val="ECF3F4"/>
          </a:solidFill>
          <a:ln/>
        </p:spPr>
      </p:sp>
      <p:pic>
        <p:nvPicPr>
          <p:cNvPr id="5" name="Image 0" descr="Users">    </p:cNvPr>
          <p:cNvPicPr>
            <a:picLocks noChangeAspect="1"/>
          </p:cNvPicPr>
          <p:nvPr/>
        </p:nvPicPr>
        <p:blipFill>
          <a:blip r:embed="rId1"/>
          <a:srcRect l="0" r="0" t="0" b="0"/>
          <a:stretch/>
        </p:blipFill>
        <p:spPr>
          <a:xfrm>
            <a:off x="1016000" y="2138561"/>
            <a:ext cx="304800" cy="304800"/>
          </a:xfrm>
          <a:prstGeom prst="rect">
            <a:avLst/>
          </a:prstGeom>
        </p:spPr>
      </p:pic>
      <p:sp>
        <p:nvSpPr>
          <p:cNvPr id="6" name="Text 3"/>
          <p:cNvSpPr/>
          <p:nvPr/>
        </p:nvSpPr>
        <p:spPr>
          <a:xfrm>
            <a:off x="1016000" y="2570361"/>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Councils</a:t>
            </a:r>
            <a:endParaRPr lang="en-US" sz="1800" dirty="0"/>
          </a:p>
        </p:txBody>
      </p:sp>
      <p:sp>
        <p:nvSpPr>
          <p:cNvPr id="7" name="Shape 4"/>
          <p:cNvSpPr/>
          <p:nvPr/>
        </p:nvSpPr>
        <p:spPr>
          <a:xfrm>
            <a:off x="3492500" y="1935361"/>
            <a:ext cx="2527300" cy="1386681"/>
          </a:xfrm>
          <a:prstGeom prst="roundRect">
            <a:avLst>
              <a:gd name="adj" fmla="val 5495"/>
            </a:avLst>
          </a:prstGeom>
          <a:solidFill>
            <a:srgbClr val="ECF3F4"/>
          </a:solidFill>
          <a:ln/>
        </p:spPr>
      </p:sp>
      <p:pic>
        <p:nvPicPr>
          <p:cNvPr id="8" name="Image 1" descr="Warning">    </p:cNvPr>
          <p:cNvPicPr>
            <a:picLocks noChangeAspect="1"/>
          </p:cNvPicPr>
          <p:nvPr/>
        </p:nvPicPr>
        <p:blipFill>
          <a:blip r:embed="rId2"/>
          <a:srcRect l="0" r="0" t="0" b="0"/>
          <a:stretch/>
        </p:blipFill>
        <p:spPr>
          <a:xfrm>
            <a:off x="3695700" y="2138561"/>
            <a:ext cx="304800" cy="304800"/>
          </a:xfrm>
          <a:prstGeom prst="rect">
            <a:avLst/>
          </a:prstGeom>
        </p:spPr>
      </p:pic>
      <p:sp>
        <p:nvSpPr>
          <p:cNvPr id="9" name="Text 5"/>
          <p:cNvSpPr/>
          <p:nvPr/>
        </p:nvSpPr>
        <p:spPr>
          <a:xfrm>
            <a:off x="3695700" y="2570361"/>
            <a:ext cx="2184527"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Emergency services</a:t>
            </a:r>
            <a:endParaRPr lang="en-US" sz="1800" dirty="0"/>
          </a:p>
        </p:txBody>
      </p:sp>
      <p:sp>
        <p:nvSpPr>
          <p:cNvPr id="10" name="Shape 6"/>
          <p:cNvSpPr/>
          <p:nvPr/>
        </p:nvSpPr>
        <p:spPr>
          <a:xfrm>
            <a:off x="6172200" y="1935361"/>
            <a:ext cx="2527300" cy="1386681"/>
          </a:xfrm>
          <a:prstGeom prst="roundRect">
            <a:avLst>
              <a:gd name="adj" fmla="val 5495"/>
            </a:avLst>
          </a:prstGeom>
          <a:solidFill>
            <a:srgbClr val="ECF3F4"/>
          </a:solidFill>
          <a:ln/>
        </p:spPr>
      </p:sp>
      <p:pic>
        <p:nvPicPr>
          <p:cNvPr id="11" name="Image 2" descr="Home">    </p:cNvPr>
          <p:cNvPicPr>
            <a:picLocks noChangeAspect="1"/>
          </p:cNvPicPr>
          <p:nvPr/>
        </p:nvPicPr>
        <p:blipFill>
          <a:blip r:embed="rId3"/>
          <a:srcRect l="0" r="0" t="0" b="0"/>
          <a:stretch/>
        </p:blipFill>
        <p:spPr>
          <a:xfrm>
            <a:off x="6375400" y="2138561"/>
            <a:ext cx="304800" cy="304800"/>
          </a:xfrm>
          <a:prstGeom prst="rect">
            <a:avLst/>
          </a:prstGeom>
        </p:spPr>
      </p:pic>
      <p:sp>
        <p:nvSpPr>
          <p:cNvPr id="12" name="Text 7"/>
          <p:cNvSpPr/>
          <p:nvPr/>
        </p:nvSpPr>
        <p:spPr>
          <a:xfrm>
            <a:off x="6375400" y="2570361"/>
            <a:ext cx="2184527"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Housing associations</a:t>
            </a:r>
            <a:endParaRPr lang="en-US" sz="1800" dirty="0"/>
          </a:p>
        </p:txBody>
      </p:sp>
      <p:sp>
        <p:nvSpPr>
          <p:cNvPr id="13" name="Shape 8"/>
          <p:cNvSpPr/>
          <p:nvPr/>
        </p:nvSpPr>
        <p:spPr>
          <a:xfrm>
            <a:off x="8851900" y="1935361"/>
            <a:ext cx="2527300" cy="1386681"/>
          </a:xfrm>
          <a:prstGeom prst="roundRect">
            <a:avLst>
              <a:gd name="adj" fmla="val 5495"/>
            </a:avLst>
          </a:prstGeom>
          <a:solidFill>
            <a:srgbClr val="ECF3F4"/>
          </a:solidFill>
          <a:ln/>
        </p:spPr>
      </p:sp>
      <p:pic>
        <p:nvPicPr>
          <p:cNvPr id="14" name="Image 3" descr="Globe">    </p:cNvPr>
          <p:cNvPicPr>
            <a:picLocks noChangeAspect="1"/>
          </p:cNvPicPr>
          <p:nvPr/>
        </p:nvPicPr>
        <p:blipFill>
          <a:blip r:embed="rId4"/>
          <a:srcRect l="0" r="0" t="0" b="0"/>
          <a:stretch/>
        </p:blipFill>
        <p:spPr>
          <a:xfrm>
            <a:off x="9055100" y="2138561"/>
            <a:ext cx="304800" cy="304800"/>
          </a:xfrm>
          <a:prstGeom prst="rect">
            <a:avLst/>
          </a:prstGeom>
        </p:spPr>
      </p:pic>
      <p:sp>
        <p:nvSpPr>
          <p:cNvPr id="15" name="Text 9"/>
          <p:cNvSpPr/>
          <p:nvPr/>
        </p:nvSpPr>
        <p:spPr>
          <a:xfrm>
            <a:off x="9055100" y="2570361"/>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Transport</a:t>
            </a:r>
            <a:endParaRPr lang="en-US" sz="1800" dirty="0"/>
          </a:p>
        </p:txBody>
      </p:sp>
      <p:sp>
        <p:nvSpPr>
          <p:cNvPr id="16" name="Shape 10"/>
          <p:cNvSpPr/>
          <p:nvPr/>
        </p:nvSpPr>
        <p:spPr>
          <a:xfrm>
            <a:off x="812800" y="3474442"/>
            <a:ext cx="2527300" cy="1386681"/>
          </a:xfrm>
          <a:prstGeom prst="roundRect">
            <a:avLst>
              <a:gd name="adj" fmla="val 5495"/>
            </a:avLst>
          </a:prstGeom>
          <a:solidFill>
            <a:srgbClr val="ECF3F4"/>
          </a:solidFill>
          <a:ln/>
        </p:spPr>
      </p:sp>
      <p:pic>
        <p:nvPicPr>
          <p:cNvPr id="17" name="Image 4" descr="Trust">    </p:cNvPr>
          <p:cNvPicPr>
            <a:picLocks noChangeAspect="1"/>
          </p:cNvPicPr>
          <p:nvPr/>
        </p:nvPicPr>
        <p:blipFill>
          <a:blip r:embed="rId5"/>
          <a:srcRect l="0" r="0" t="0" b="0"/>
          <a:stretch/>
        </p:blipFill>
        <p:spPr>
          <a:xfrm>
            <a:off x="1016000" y="3677642"/>
            <a:ext cx="304800" cy="304800"/>
          </a:xfrm>
          <a:prstGeom prst="rect">
            <a:avLst/>
          </a:prstGeom>
        </p:spPr>
      </p:pic>
      <p:sp>
        <p:nvSpPr>
          <p:cNvPr id="18" name="Text 11"/>
          <p:cNvSpPr/>
          <p:nvPr/>
        </p:nvSpPr>
        <p:spPr>
          <a:xfrm>
            <a:off x="10160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Legal</a:t>
            </a:r>
            <a:endParaRPr lang="en-US" sz="1800" dirty="0"/>
          </a:p>
        </p:txBody>
      </p:sp>
      <p:sp>
        <p:nvSpPr>
          <p:cNvPr id="19" name="Shape 12"/>
          <p:cNvSpPr/>
          <p:nvPr/>
        </p:nvSpPr>
        <p:spPr>
          <a:xfrm>
            <a:off x="3492500" y="3474442"/>
            <a:ext cx="2527300" cy="1386681"/>
          </a:xfrm>
          <a:prstGeom prst="roundRect">
            <a:avLst>
              <a:gd name="adj" fmla="val 5495"/>
            </a:avLst>
          </a:prstGeom>
          <a:solidFill>
            <a:srgbClr val="ECF3F4"/>
          </a:solidFill>
          <a:ln/>
        </p:spPr>
      </p:sp>
      <p:pic>
        <p:nvPicPr>
          <p:cNvPr id="20" name="Image 5" descr="Chart">    </p:cNvPr>
          <p:cNvPicPr>
            <a:picLocks noChangeAspect="1"/>
          </p:cNvPicPr>
          <p:nvPr/>
        </p:nvPicPr>
        <p:blipFill>
          <a:blip r:embed="rId6"/>
          <a:srcRect l="0" r="0" t="0" b="0"/>
          <a:stretch/>
        </p:blipFill>
        <p:spPr>
          <a:xfrm>
            <a:off x="3695700" y="3677642"/>
            <a:ext cx="304800" cy="304800"/>
          </a:xfrm>
          <a:prstGeom prst="rect">
            <a:avLst/>
          </a:prstGeom>
        </p:spPr>
      </p:pic>
      <p:sp>
        <p:nvSpPr>
          <p:cNvPr id="21" name="Text 13"/>
          <p:cNvSpPr/>
          <p:nvPr/>
        </p:nvSpPr>
        <p:spPr>
          <a:xfrm>
            <a:off x="36957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FMCG</a:t>
            </a:r>
            <a:endParaRPr lang="en-US" sz="1800" dirty="0"/>
          </a:p>
        </p:txBody>
      </p:sp>
      <p:sp>
        <p:nvSpPr>
          <p:cNvPr id="22" name="Shape 14"/>
          <p:cNvSpPr/>
          <p:nvPr/>
        </p:nvSpPr>
        <p:spPr>
          <a:xfrm>
            <a:off x="6172200" y="3474442"/>
            <a:ext cx="2527300" cy="1386681"/>
          </a:xfrm>
          <a:prstGeom prst="roundRect">
            <a:avLst>
              <a:gd name="adj" fmla="val 5495"/>
            </a:avLst>
          </a:prstGeom>
          <a:solidFill>
            <a:srgbClr val="ECF3F4"/>
          </a:solidFill>
          <a:ln/>
        </p:spPr>
      </p:sp>
      <p:pic>
        <p:nvPicPr>
          <p:cNvPr id="23" name="Image 6" descr="GraduationCap">    </p:cNvPr>
          <p:cNvPicPr>
            <a:picLocks noChangeAspect="1"/>
          </p:cNvPicPr>
          <p:nvPr/>
        </p:nvPicPr>
        <p:blipFill>
          <a:blip r:embed="rId7"/>
          <a:srcRect l="0" r="0" t="0" b="0"/>
          <a:stretch/>
        </p:blipFill>
        <p:spPr>
          <a:xfrm>
            <a:off x="6375400" y="3677642"/>
            <a:ext cx="304800" cy="304800"/>
          </a:xfrm>
          <a:prstGeom prst="rect">
            <a:avLst/>
          </a:prstGeom>
        </p:spPr>
      </p:pic>
      <p:sp>
        <p:nvSpPr>
          <p:cNvPr id="24" name="Text 15"/>
          <p:cNvSpPr/>
          <p:nvPr/>
        </p:nvSpPr>
        <p:spPr>
          <a:xfrm>
            <a:off x="63754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Universities</a:t>
            </a:r>
            <a:endParaRPr lang="en-US" sz="1800" dirty="0"/>
          </a:p>
        </p:txBody>
      </p:sp>
      <p:sp>
        <p:nvSpPr>
          <p:cNvPr id="25" name="Shape 16"/>
          <p:cNvSpPr/>
          <p:nvPr/>
        </p:nvSpPr>
        <p:spPr>
          <a:xfrm>
            <a:off x="8851900" y="3474442"/>
            <a:ext cx="2527300" cy="1386681"/>
          </a:xfrm>
          <a:prstGeom prst="roundRect">
            <a:avLst>
              <a:gd name="adj" fmla="val 5495"/>
            </a:avLst>
          </a:prstGeom>
          <a:solidFill>
            <a:srgbClr val="ECF3F4"/>
          </a:solidFill>
          <a:ln/>
        </p:spPr>
      </p:sp>
      <p:pic>
        <p:nvPicPr>
          <p:cNvPr id="26" name="Image 7" descr="Verified">    </p:cNvPr>
          <p:cNvPicPr>
            <a:picLocks noChangeAspect="1"/>
          </p:cNvPicPr>
          <p:nvPr/>
        </p:nvPicPr>
        <p:blipFill>
          <a:blip r:embed="rId8"/>
          <a:srcRect l="0" r="0" t="0" b="0"/>
          <a:stretch/>
        </p:blipFill>
        <p:spPr>
          <a:xfrm>
            <a:off x="9055100" y="3677642"/>
            <a:ext cx="304800" cy="304800"/>
          </a:xfrm>
          <a:prstGeom prst="rect">
            <a:avLst/>
          </a:prstGeom>
        </p:spPr>
      </p:pic>
      <p:sp>
        <p:nvSpPr>
          <p:cNvPr id="27" name="Text 17"/>
          <p:cNvSpPr/>
          <p:nvPr/>
        </p:nvSpPr>
        <p:spPr>
          <a:xfrm>
            <a:off x="9055100" y="4109442"/>
            <a:ext cx="2184527"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Central government</a:t>
            </a:r>
            <a:endParaRPr lang="en-US" sz="1800" dirty="0"/>
          </a:p>
        </p:txBody>
      </p:sp>
      <p:pic>
        <p:nvPicPr>
          <p:cNvPr id="28" name="Image 8" descr="Open eLMS logo">    </p:cNvPr>
          <p:cNvPicPr>
            <a:picLocks noChangeAspect="1"/>
          </p:cNvPicPr>
          <p:nvPr/>
        </p:nvPicPr>
        <p:blipFill>
          <a:blip r:embed="rId9"/>
          <a:srcRect l="0" r="0" t="-28" b="-28"/>
          <a:stretch/>
        </p:blipFill>
        <p:spPr>
          <a:xfrm>
            <a:off x="812800" y="6184900"/>
            <a:ext cx="1301750" cy="342900"/>
          </a:xfrm>
          <a:prstGeom prst="rect">
            <a:avLst/>
          </a:prstGeom>
        </p:spPr>
      </p:pic>
      <p:sp>
        <p:nvSpPr>
          <p:cNvPr id="29" name="Text 18"/>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CERTIFICATIONS &amp; STANDARDS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Enterprise-grade </a:t>
            </a:r>
            <a:r>
              <a:rPr lang="en-US" sz="3600" b="1" i="0" dirty="0">
                <a:solidFill>
                  <a:srgbClr val="C2295C"/>
                </a:solidFill>
                <a:latin typeface="Source Serif 4" pitchFamily="18" charset="0"/>
                <a:ea typeface="Source Serif 4" pitchFamily="18" charset="-122"/>
                <a:cs typeface="Source Serif 4" pitchFamily="18" charset="-120"/>
              </a:rPr>
              <a:t>security and compliance</a:t>
            </a:r>
            <a:endParaRPr lang="en-US" sz="3600" dirty="0"/>
          </a:p>
        </p:txBody>
      </p:sp>
      <p:sp>
        <p:nvSpPr>
          <p:cNvPr id="4" name="Shape 2"/>
          <p:cNvSpPr/>
          <p:nvPr/>
        </p:nvSpPr>
        <p:spPr>
          <a:xfrm>
            <a:off x="815975" y="1938536"/>
            <a:ext cx="3414117" cy="1029891"/>
          </a:xfrm>
          <a:prstGeom prst="roundRect">
            <a:avLst>
              <a:gd name="adj" fmla="val 7091"/>
            </a:avLst>
          </a:prstGeom>
          <a:solidFill>
            <a:srgbClr val="FFFFFF"/>
          </a:solidFill>
          <a:ln w="6350">
            <a:solidFill>
              <a:srgbClr val="E3E9EB"/>
            </a:solidFill>
            <a:prstDash val="solid"/>
          </a:ln>
        </p:spPr>
      </p:sp>
      <p:sp>
        <p:nvSpPr>
          <p:cNvPr id="5" name="Text 3"/>
          <p:cNvSpPr/>
          <p:nvPr/>
        </p:nvSpPr>
        <p:spPr>
          <a:xfrm>
            <a:off x="1022350" y="2144911"/>
            <a:ext cx="309140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27001</a:t>
            </a:r>
            <a:endParaRPr lang="en-US" sz="2200" dirty="0"/>
          </a:p>
        </p:txBody>
      </p:sp>
      <p:sp>
        <p:nvSpPr>
          <p:cNvPr id="6" name="Text 4"/>
          <p:cNvSpPr/>
          <p:nvPr/>
        </p:nvSpPr>
        <p:spPr>
          <a:xfrm>
            <a:off x="1022350" y="2530971"/>
            <a:ext cx="3091408"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Information security</a:t>
            </a:r>
            <a:endParaRPr lang="en-US" sz="1300" dirty="0"/>
          </a:p>
        </p:txBody>
      </p:sp>
      <p:sp>
        <p:nvSpPr>
          <p:cNvPr id="7" name="Shape 5"/>
          <p:cNvSpPr/>
          <p:nvPr/>
        </p:nvSpPr>
        <p:spPr>
          <a:xfrm>
            <a:off x="4388842" y="1938536"/>
            <a:ext cx="3414216" cy="1029891"/>
          </a:xfrm>
          <a:prstGeom prst="roundRect">
            <a:avLst>
              <a:gd name="adj" fmla="val 7091"/>
            </a:avLst>
          </a:prstGeom>
          <a:solidFill>
            <a:srgbClr val="FFFFFF"/>
          </a:solidFill>
          <a:ln w="6350">
            <a:solidFill>
              <a:srgbClr val="E3E9EB"/>
            </a:solidFill>
            <a:prstDash val="solid"/>
          </a:ln>
        </p:spPr>
      </p:sp>
      <p:sp>
        <p:nvSpPr>
          <p:cNvPr id="8" name="Text 6"/>
          <p:cNvSpPr/>
          <p:nvPr/>
        </p:nvSpPr>
        <p:spPr>
          <a:xfrm>
            <a:off x="4595217" y="2144911"/>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9001</a:t>
            </a:r>
            <a:endParaRPr lang="en-US" sz="2200" dirty="0"/>
          </a:p>
        </p:txBody>
      </p:sp>
      <p:sp>
        <p:nvSpPr>
          <p:cNvPr id="9" name="Text 7"/>
          <p:cNvSpPr/>
          <p:nvPr/>
        </p:nvSpPr>
        <p:spPr>
          <a:xfrm>
            <a:off x="4595217" y="2530971"/>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Quality</a:t>
            </a:r>
            <a:endParaRPr lang="en-US" sz="1300" dirty="0"/>
          </a:p>
        </p:txBody>
      </p:sp>
      <p:sp>
        <p:nvSpPr>
          <p:cNvPr id="10" name="Shape 8"/>
          <p:cNvSpPr/>
          <p:nvPr/>
        </p:nvSpPr>
        <p:spPr>
          <a:xfrm>
            <a:off x="7961809" y="1938536"/>
            <a:ext cx="3414216" cy="1029891"/>
          </a:xfrm>
          <a:prstGeom prst="roundRect">
            <a:avLst>
              <a:gd name="adj" fmla="val 7091"/>
            </a:avLst>
          </a:prstGeom>
          <a:solidFill>
            <a:srgbClr val="FFFFFF"/>
          </a:solidFill>
          <a:ln w="6350">
            <a:solidFill>
              <a:srgbClr val="E3E9EB"/>
            </a:solidFill>
            <a:prstDash val="solid"/>
          </a:ln>
        </p:spPr>
      </p:sp>
      <p:sp>
        <p:nvSpPr>
          <p:cNvPr id="11" name="Text 9"/>
          <p:cNvSpPr/>
          <p:nvPr/>
        </p:nvSpPr>
        <p:spPr>
          <a:xfrm>
            <a:off x="8168184" y="2144911"/>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20000</a:t>
            </a:r>
            <a:endParaRPr lang="en-US" sz="2200" dirty="0"/>
          </a:p>
        </p:txBody>
      </p:sp>
      <p:sp>
        <p:nvSpPr>
          <p:cNvPr id="12" name="Text 10"/>
          <p:cNvSpPr/>
          <p:nvPr/>
        </p:nvSpPr>
        <p:spPr>
          <a:xfrm>
            <a:off x="8168184" y="2530971"/>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IT service management</a:t>
            </a:r>
            <a:endParaRPr lang="en-US" sz="1300" dirty="0"/>
          </a:p>
        </p:txBody>
      </p:sp>
      <p:sp>
        <p:nvSpPr>
          <p:cNvPr id="13" name="Shape 11"/>
          <p:cNvSpPr/>
          <p:nvPr/>
        </p:nvSpPr>
        <p:spPr>
          <a:xfrm>
            <a:off x="815975" y="3127177"/>
            <a:ext cx="3414117" cy="1029891"/>
          </a:xfrm>
          <a:prstGeom prst="roundRect">
            <a:avLst>
              <a:gd name="adj" fmla="val 7091"/>
            </a:avLst>
          </a:prstGeom>
          <a:solidFill>
            <a:srgbClr val="FFFFFF"/>
          </a:solidFill>
          <a:ln w="6350">
            <a:solidFill>
              <a:srgbClr val="E3E9EB"/>
            </a:solidFill>
            <a:prstDash val="solid"/>
          </a:ln>
        </p:spPr>
      </p:sp>
      <p:sp>
        <p:nvSpPr>
          <p:cNvPr id="14" name="Text 12"/>
          <p:cNvSpPr/>
          <p:nvPr/>
        </p:nvSpPr>
        <p:spPr>
          <a:xfrm>
            <a:off x="1022350" y="3333552"/>
            <a:ext cx="320456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Cyber Essentials Plus</a:t>
            </a:r>
            <a:endParaRPr lang="en-US" sz="2200" dirty="0"/>
          </a:p>
        </p:txBody>
      </p:sp>
      <p:sp>
        <p:nvSpPr>
          <p:cNvPr id="15" name="Text 13"/>
          <p:cNvSpPr/>
          <p:nvPr/>
        </p:nvSpPr>
        <p:spPr>
          <a:xfrm>
            <a:off x="1022350" y="3719612"/>
            <a:ext cx="3091408"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Security</a:t>
            </a:r>
            <a:endParaRPr lang="en-US" sz="1300" dirty="0"/>
          </a:p>
        </p:txBody>
      </p:sp>
      <p:sp>
        <p:nvSpPr>
          <p:cNvPr id="16" name="Shape 14"/>
          <p:cNvSpPr/>
          <p:nvPr/>
        </p:nvSpPr>
        <p:spPr>
          <a:xfrm>
            <a:off x="4388842" y="3127177"/>
            <a:ext cx="3414216" cy="1029891"/>
          </a:xfrm>
          <a:prstGeom prst="roundRect">
            <a:avLst>
              <a:gd name="adj" fmla="val 7091"/>
            </a:avLst>
          </a:prstGeom>
          <a:solidFill>
            <a:srgbClr val="FFFFFF"/>
          </a:solidFill>
          <a:ln w="6350">
            <a:solidFill>
              <a:srgbClr val="E3E9EB"/>
            </a:solidFill>
            <a:prstDash val="solid"/>
          </a:ln>
        </p:spPr>
      </p:sp>
      <p:sp>
        <p:nvSpPr>
          <p:cNvPr id="17" name="Text 15"/>
          <p:cNvSpPr/>
          <p:nvPr/>
        </p:nvSpPr>
        <p:spPr>
          <a:xfrm>
            <a:off x="4595217" y="3333552"/>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CPD Certified</a:t>
            </a:r>
            <a:endParaRPr lang="en-US" sz="2200" dirty="0"/>
          </a:p>
        </p:txBody>
      </p:sp>
      <p:sp>
        <p:nvSpPr>
          <p:cNvPr id="18" name="Text 16"/>
          <p:cNvSpPr/>
          <p:nvPr/>
        </p:nvSpPr>
        <p:spPr>
          <a:xfrm>
            <a:off x="4595217" y="3719612"/>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Continuing professional development</a:t>
            </a:r>
            <a:endParaRPr lang="en-US" sz="1300" dirty="0"/>
          </a:p>
        </p:txBody>
      </p:sp>
      <p:sp>
        <p:nvSpPr>
          <p:cNvPr id="19" name="Shape 17"/>
          <p:cNvSpPr/>
          <p:nvPr/>
        </p:nvSpPr>
        <p:spPr>
          <a:xfrm>
            <a:off x="7961809" y="3127177"/>
            <a:ext cx="3414216" cy="1029891"/>
          </a:xfrm>
          <a:prstGeom prst="roundRect">
            <a:avLst>
              <a:gd name="adj" fmla="val 7091"/>
            </a:avLst>
          </a:prstGeom>
          <a:solidFill>
            <a:srgbClr val="FFFFFF"/>
          </a:solidFill>
          <a:ln w="6350">
            <a:solidFill>
              <a:srgbClr val="E3E9EB"/>
            </a:solidFill>
            <a:prstDash val="solid"/>
          </a:ln>
        </p:spPr>
      </p:sp>
      <p:sp>
        <p:nvSpPr>
          <p:cNvPr id="20" name="Text 18"/>
          <p:cNvSpPr/>
          <p:nvPr/>
        </p:nvSpPr>
        <p:spPr>
          <a:xfrm>
            <a:off x="8168184" y="3333552"/>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LTI v1.3</a:t>
            </a:r>
            <a:endParaRPr lang="en-US" sz="2200" dirty="0"/>
          </a:p>
        </p:txBody>
      </p:sp>
      <p:sp>
        <p:nvSpPr>
          <p:cNvPr id="21" name="Text 19"/>
          <p:cNvSpPr/>
          <p:nvPr/>
        </p:nvSpPr>
        <p:spPr>
          <a:xfrm>
            <a:off x="8168184" y="3719612"/>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Interoperability</a:t>
            </a:r>
            <a:endParaRPr lang="en-US" sz="1300" dirty="0"/>
          </a:p>
        </p:txBody>
      </p:sp>
      <p:sp>
        <p:nvSpPr>
          <p:cNvPr id="22" name="Text 20"/>
          <p:cNvSpPr/>
          <p:nvPr/>
        </p:nvSpPr>
        <p:spPr>
          <a:xfrm>
            <a:off x="812800" y="4465042"/>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UK Training Provider Number 10002082 · HMRC Learning and Training Services supplier</a:t>
            </a:r>
            <a:endParaRPr lang="en-US" sz="1400" dirty="0"/>
          </a:p>
        </p:txBody>
      </p:sp>
      <p:pic>
        <p:nvPicPr>
          <p:cNvPr id="23"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4" name="Text 2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TWO</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The journey</a:t>
            </a:r>
            <a:endParaRPr lang="en-US" sz="6000" dirty="0"/>
          </a:p>
        </p:txBody>
      </p:sp>
      <p:sp>
        <p:nvSpPr>
          <p:cNvPr id="4" name="Text 2"/>
          <p:cNvSpPr/>
          <p:nvPr/>
        </p:nvSpPr>
        <p:spPr>
          <a:xfrm>
            <a:off x="812800" y="3997920"/>
            <a:ext cx="719455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D6DA"/>
                </a:solidFill>
                <a:latin typeface="Source Sans 3" pitchFamily="34" charset="0"/>
                <a:ea typeface="Source Sans 3" pitchFamily="34" charset="-122"/>
                <a:cs typeface="Source Sans 3" pitchFamily="34" charset="-120"/>
              </a:rPr>
              <a:t>How we got here explains why Open eLMS AI is unique in the industry.</a:t>
            </a:r>
            <a:endParaRPr lang="en-US" sz="1800" dirty="0"/>
          </a:p>
        </p:txBody>
      </p:sp>
      <p:pic>
        <p:nvPicPr>
          <p:cNvPr id="5"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JOURNEY</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eLearning that looks like a </a:t>
            </a:r>
            <a:r>
              <a:rPr lang="en-US" sz="3600" b="1" i="0" dirty="0">
                <a:solidFill>
                  <a:srgbClr val="C2295C"/>
                </a:solidFill>
                <a:latin typeface="Source Serif 4" pitchFamily="18" charset="0"/>
                <a:ea typeface="Source Serif 4" pitchFamily="18" charset="-122"/>
                <a:cs typeface="Source Serif 4" pitchFamily="18" charset="-120"/>
              </a:rPr>
              <a:t>documentary</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2003</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to 2007</a:t>
            </a:r>
            <a:endParaRPr lang="en-US" sz="1400" dirty="0"/>
          </a:p>
        </p:txBody>
      </p:sp>
      <p:sp>
        <p:nvSpPr>
          <p:cNvPr id="7" name="Text 5"/>
          <p:cNvSpPr/>
          <p:nvPr/>
        </p:nvSpPr>
        <p:spPr>
          <a:xfrm>
            <a:off x="5156200" y="3225899"/>
            <a:ext cx="6409690" cy="1350963"/>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We began as an eLearning developer with a simple LMS for clients who had none. To make learning that felt like a documentary, we built our own framework: video presenters shot on green screen, combined with interactive elements. eLearning, not e-reading.</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JOURNEY</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Editing </a:t>
            </a:r>
            <a:r>
              <a:rPr lang="en-US" sz="3600" b="1" i="0" dirty="0">
                <a:solidFill>
                  <a:srgbClr val="C2295C"/>
                </a:solidFill>
                <a:latin typeface="Source Serif 4" pitchFamily="18" charset="0"/>
                <a:ea typeface="Source Serif 4" pitchFamily="18" charset="-122"/>
                <a:cs typeface="Source Serif 4" pitchFamily="18" charset="-120"/>
              </a:rPr>
              <a:t>in the browser</a:t>
            </a:r>
            <a:r>
              <a:rPr lang="en-US" sz="3600" b="1" i="0" dirty="0">
                <a:solidFill>
                  <a:srgbClr val="182025"/>
                </a:solidFill>
                <a:latin typeface="Source Serif 4" pitchFamily="18" charset="0"/>
                <a:ea typeface="Source Serif 4" pitchFamily="18" charset="-122"/>
                <a:cs typeface="Source Serif 4" pitchFamily="18" charset="-120"/>
              </a:rPr>
              <a:t>, years ahead</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2008</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to 2022</a:t>
            </a:r>
            <a:endParaRPr lang="en-US" sz="1400" dirty="0"/>
          </a:p>
        </p:txBody>
      </p:sp>
      <p:sp>
        <p:nvSpPr>
          <p:cNvPr id="7" name="Text 5"/>
          <p:cNvSpPr/>
          <p:nvPr/>
        </p:nvSpPr>
        <p:spPr>
          <a:xfrm>
            <a:off x="5156200" y="3225899"/>
            <a:ext cx="6409690" cy="1350963"/>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We built eLearning for FTSE 100 companies and for local and central government, and moved our tool into the browser so designers could edit from anywhere. Articulate took another seven years to follow.</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A PROBLEM</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182025"/>
                </a:solidFill>
                <a:latin typeface="Source Serif 4" pitchFamily="18" charset="0"/>
                <a:ea typeface="Source Serif 4" pitchFamily="18" charset="-122"/>
                <a:cs typeface="Source Serif 4" pitchFamily="18" charset="-120"/>
              </a:rPr>
              <a:t>But there was </a:t>
            </a:r>
            <a:r>
              <a:rPr lang="en-US" sz="6000" b="1" i="0" dirty="0">
                <a:solidFill>
                  <a:srgbClr val="C2295C"/>
                </a:solidFill>
                <a:latin typeface="Source Serif 4" pitchFamily="18" charset="0"/>
                <a:ea typeface="Source Serif 4" pitchFamily="18" charset="-122"/>
                <a:cs typeface="Source Serif 4" pitchFamily="18" charset="-120"/>
              </a:rPr>
              <a:t>a problem</a:t>
            </a:r>
            <a:endParaRPr lang="en-US" sz="6000" dirty="0"/>
          </a:p>
        </p:txBody>
      </p:sp>
      <p:sp>
        <p:nvSpPr>
          <p:cNvPr id="4" name="Text 2"/>
          <p:cNvSpPr/>
          <p:nvPr/>
        </p:nvSpPr>
        <p:spPr>
          <a:xfrm>
            <a:off x="812800" y="3997920"/>
            <a:ext cx="784860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576166"/>
                </a:solidFill>
                <a:latin typeface="Source Sans 3" pitchFamily="34" charset="0"/>
                <a:ea typeface="Source Sans 3" pitchFamily="34" charset="-122"/>
                <a:cs typeface="Source Sans 3" pitchFamily="34" charset="-120"/>
              </a:rPr>
              <a:t>And it can be summed up in a single sentence.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8383F"/>
        </a:solidFill>
      </p:bgPr>
    </p:bg>
    <p:spTree>
      <p:nvGrpSpPr>
        <p:cNvPr id="1" name=""/>
        <p:cNvGrpSpPr/>
        <p:nvPr/>
      </p:nvGrpSpPr>
      <p:grpSpPr>
        <a:xfrm>
          <a:off x="0" y="0"/>
          <a:ext cx="0" cy="0"/>
          <a:chOff x="0" y="0"/>
          <a:chExt cx="0" cy="0"/>
        </a:xfrm>
      </p:grpSpPr>
      <p:sp>
        <p:nvSpPr>
          <p:cNvPr id="2" name="Text 0"/>
          <p:cNvSpPr/>
          <p:nvPr/>
        </p:nvSpPr>
        <p:spPr>
          <a:xfrm>
            <a:off x="812800" y="2034580"/>
            <a:ext cx="10883392" cy="1041400"/>
          </a:xfrm>
          <a:prstGeom prst="rect">
            <a:avLst/>
          </a:prstGeom>
          <a:noFill/>
          <a:ln/>
        </p:spPr>
        <p:txBody>
          <a:bodyPr wrap="square" lIns="0" tIns="0" rIns="0" bIns="0" rtlCol="0" anchor="t">
            <a:normAutofit/>
          </a:bodyPr>
          <a:lstStyle/>
          <a:p>
            <a:pPr algn="l" indent="0" marL="0">
              <a:lnSpc>
                <a:spcPts val="8000"/>
              </a:lnSpc>
              <a:buNone/>
            </a:pPr>
            <a:r>
              <a:rPr lang="en-US" sz="10000" b="1" dirty="0">
                <a:solidFill>
                  <a:srgbClr val="F65789"/>
                </a:solidFill>
                <a:latin typeface="Source Serif 4" pitchFamily="18" charset="0"/>
                <a:ea typeface="Source Serif 4" pitchFamily="18" charset="-122"/>
                <a:cs typeface="Source Serif 4" pitchFamily="18" charset="-120"/>
              </a:rPr>
              <a:t>“</a:t>
            </a:r>
            <a:endParaRPr lang="en-US" sz="10000" dirty="0"/>
          </a:p>
        </p:txBody>
      </p:sp>
      <p:sp>
        <p:nvSpPr>
          <p:cNvPr id="3" name="Text 1"/>
          <p:cNvSpPr/>
          <p:nvPr>
            <p:ph type="title"/>
          </p:nvPr>
        </p:nvSpPr>
        <p:spPr>
          <a:xfrm>
            <a:off x="812800" y="3304580"/>
            <a:ext cx="9810750" cy="1544241"/>
          </a:xfrm>
          <a:prstGeom prst="rect">
            <a:avLst/>
          </a:prstGeom>
          <a:noFill/>
          <a:ln/>
        </p:spPr>
        <p:txBody>
          <a:bodyPr wrap="square" lIns="0" tIns="0" rIns="0" bIns="0" rtlCol="0" anchor="t">
            <a:normAutofit/>
          </a:bodyPr>
          <a:lstStyle/>
          <a:p>
            <a:pPr algn="l" indent="0" marL="0">
              <a:lnSpc>
                <a:spcPts val="5980"/>
              </a:lnSpc>
              <a:buNone/>
            </a:pPr>
            <a:r>
              <a:rPr lang="en-US" sz="5200" b="1" i="0" dirty="0">
                <a:solidFill>
                  <a:srgbClr val="FFFFFF"/>
                </a:solidFill>
                <a:latin typeface="Source Serif 4" pitchFamily="18" charset="0"/>
                <a:ea typeface="Source Serif 4" pitchFamily="18" charset="-122"/>
                <a:cs typeface="Source Serif 4" pitchFamily="18" charset="-120"/>
              </a:rPr>
              <a:t>A paintbrush and an easel does not make an </a:t>
            </a:r>
            <a:r>
              <a:rPr lang="en-US" sz="5200" b="1" i="0" dirty="0">
                <a:solidFill>
                  <a:srgbClr val="F65789"/>
                </a:solidFill>
                <a:latin typeface="Source Serif 4" pitchFamily="18" charset="0"/>
                <a:ea typeface="Source Serif 4" pitchFamily="18" charset="-122"/>
                <a:cs typeface="Source Serif 4" pitchFamily="18" charset="-120"/>
              </a:rPr>
              <a:t>artist</a:t>
            </a:r>
            <a:endParaRPr lang="en-US" sz="52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DESIGN FAILING 1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Recreating </a:t>
            </a:r>
            <a:r>
              <a:rPr lang="en-US" sz="3600" b="1" i="0" dirty="0">
                <a:solidFill>
                  <a:srgbClr val="C2295C"/>
                </a:solidFill>
                <a:latin typeface="Source Serif 4" pitchFamily="18" charset="0"/>
                <a:ea typeface="Source Serif 4" pitchFamily="18" charset="-122"/>
                <a:cs typeface="Source Serif 4" pitchFamily="18" charset="-120"/>
              </a:rPr>
              <a:t>PowerPoint</a:t>
            </a:r>
            <a:endParaRPr lang="en-US" sz="3600" dirty="0"/>
          </a:p>
        </p:txBody>
      </p:sp>
      <p:sp>
        <p:nvSpPr>
          <p:cNvPr id="4" name="Text 2"/>
          <p:cNvSpPr/>
          <p:nvPr/>
        </p:nvSpPr>
        <p:spPr>
          <a:xfrm>
            <a:off x="812800" y="3391595"/>
            <a:ext cx="6278880"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Designers stuck in the PowerPoint habit put bullet points on a whiteboard background. No illustration of concepts, no multimedia.</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e-reading, not eLearning.</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DESIGN FAILING 2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Lack of </a:t>
            </a:r>
            <a:r>
              <a:rPr lang="en-US" sz="3600" b="1" i="0" dirty="0">
                <a:solidFill>
                  <a:srgbClr val="C2295C"/>
                </a:solidFill>
                <a:latin typeface="Source Serif 4" pitchFamily="18" charset="0"/>
                <a:ea typeface="Source Serif 4" pitchFamily="18" charset="-122"/>
                <a:cs typeface="Source Serif 4" pitchFamily="18" charset="-120"/>
              </a:rPr>
              <a:t>diversity</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Designers found one template they liked and used it again, and again, and again.</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boring, samey courses.</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DESIGN FAILING 3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Image </a:t>
            </a:r>
            <a:r>
              <a:rPr lang="en-US" sz="3600" b="1" i="0" dirty="0">
                <a:solidFill>
                  <a:srgbClr val="C2295C"/>
                </a:solidFill>
                <a:latin typeface="Source Serif 4" pitchFamily="18" charset="0"/>
                <a:ea typeface="Source Serif 4" pitchFamily="18" charset="-122"/>
                <a:cs typeface="Source Serif 4" pitchFamily="18" charset="-120"/>
              </a:rPr>
              <a:t>errors</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Stretched images give an unreal, uncanny look. Easy to avoid, and yet so common.</a:t>
            </a:r>
            <a:endParaRPr lang="en-US" sz="1800" dirty="0"/>
          </a:p>
        </p:txBody>
      </p:sp>
      <p:sp>
        <p:nvSpPr>
          <p:cNvPr id="5" name="Shape 3"/>
          <p:cNvSpPr/>
          <p:nvPr/>
        </p:nvSpPr>
        <p:spPr>
          <a:xfrm>
            <a:off x="7315200" y="3171130"/>
            <a:ext cx="4064000" cy="1435100"/>
          </a:xfrm>
          <a:prstGeom prst="roundRect">
            <a:avLst>
              <a:gd name="adj" fmla="val 5310"/>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475930"/>
            <a:ext cx="355600" cy="355600"/>
          </a:xfrm>
          <a:prstGeom prst="rect">
            <a:avLst/>
          </a:prstGeom>
        </p:spPr>
      </p:pic>
      <p:sp>
        <p:nvSpPr>
          <p:cNvPr id="7" name="Text 4"/>
          <p:cNvSpPr/>
          <p:nvPr/>
        </p:nvSpPr>
        <p:spPr>
          <a:xfrm>
            <a:off x="7620000" y="3983930"/>
            <a:ext cx="3558032" cy="3429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an amateur finish.</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DESIGN FAILING 4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Typography </a:t>
            </a:r>
            <a:r>
              <a:rPr lang="en-US" sz="3600" b="1" i="0" dirty="0">
                <a:solidFill>
                  <a:srgbClr val="C2295C"/>
                </a:solidFill>
                <a:latin typeface="Source Serif 4" pitchFamily="18" charset="0"/>
                <a:ea typeface="Source Serif 4" pitchFamily="18" charset="-122"/>
                <a:cs typeface="Source Serif 4" pitchFamily="18" charset="-120"/>
              </a:rPr>
              <a:t>errors</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Text pasted straight from documents: mixed sizes and fonts, and sometimes too small to read at all.</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inaccessible learning.</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8383F"/>
        </a:solidFill>
      </p:bgPr>
    </p:bg>
    <p:spTree>
      <p:nvGrpSpPr>
        <p:cNvPr id="1" name=""/>
        <p:cNvGrpSpPr/>
        <p:nvPr/>
      </p:nvGrpSpPr>
      <p:grpSpPr>
        <a:xfrm>
          <a:off x="0" y="0"/>
          <a:ext cx="0" cy="0"/>
          <a:chOff x="0" y="0"/>
          <a:chExt cx="0" cy="0"/>
        </a:xfrm>
      </p:grpSpPr>
      <p:sp>
        <p:nvSpPr>
          <p:cNvPr id="2" name="Text 0"/>
          <p:cNvSpPr/>
          <p:nvPr/>
        </p:nvSpPr>
        <p:spPr>
          <a:xfrm>
            <a:off x="812800" y="28016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IT’S A MESS</a:t>
            </a:r>
            <a:endParaRPr lang="en-US" sz="1200" dirty="0"/>
          </a:p>
        </p:txBody>
      </p:sp>
      <p:sp>
        <p:nvSpPr>
          <p:cNvPr id="3" name="Text 1"/>
          <p:cNvSpPr/>
          <p:nvPr>
            <p:ph type="title"/>
          </p:nvPr>
        </p:nvSpPr>
        <p:spPr>
          <a:xfrm>
            <a:off x="812800" y="321816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Could AI be the </a:t>
            </a:r>
            <a:r>
              <a:rPr lang="en-US" sz="6000" b="1" i="0" dirty="0">
                <a:solidFill>
                  <a:srgbClr val="F65789"/>
                </a:solidFill>
                <a:latin typeface="Source Serif 4" pitchFamily="18" charset="0"/>
                <a:ea typeface="Source Serif 4" pitchFamily="18" charset="-122"/>
                <a:cs typeface="Source Serif 4" pitchFamily="18" charset="-120"/>
              </a:rPr>
              <a:t>solution</a:t>
            </a:r>
            <a:r>
              <a:rPr lang="en-US" sz="6000" b="1" i="0" dirty="0">
                <a:solidFill>
                  <a:srgbClr val="FFFFFF"/>
                </a:solidFill>
                <a:latin typeface="Source Serif 4" pitchFamily="18" charset="0"/>
                <a:ea typeface="Source Serif 4" pitchFamily="18" charset="-122"/>
                <a:cs typeface="Source Serif 4" pitchFamily="18" charset="-120"/>
              </a:rPr>
              <a:t>?</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JOURNEY</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Putting AI </a:t>
            </a:r>
            <a:r>
              <a:rPr lang="en-US" sz="3600" b="1" i="0" dirty="0">
                <a:solidFill>
                  <a:srgbClr val="C2295C"/>
                </a:solidFill>
                <a:latin typeface="Source Serif 4" pitchFamily="18" charset="0"/>
                <a:ea typeface="Source Serif 4" pitchFamily="18" charset="-122"/>
                <a:cs typeface="Source Serif 4" pitchFamily="18" charset="-120"/>
              </a:rPr>
              <a:t>to the test</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2022</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the experiment</a:t>
            </a:r>
            <a:endParaRPr lang="en-US" sz="1400" dirty="0"/>
          </a:p>
        </p:txBody>
      </p:sp>
      <p:sp>
        <p:nvSpPr>
          <p:cNvPr id="7" name="Text 5"/>
          <p:cNvSpPr/>
          <p:nvPr/>
        </p:nvSpPr>
        <p:spPr>
          <a:xfrm>
            <a:off x="5156200" y="3225899"/>
            <a:ext cx="6409690" cy="1350963"/>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Our design team first used AI in computer-based training back in 1993. In 2022 we asked a new question: could AI now create learning on its own? We opened ChatGPT and asked it for an eLearning script.</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EXPERIMENT · 1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can write the </a:t>
            </a:r>
            <a:r>
              <a:rPr lang="en-US" sz="3600" b="1" i="0" dirty="0">
                <a:solidFill>
                  <a:srgbClr val="C2295C"/>
                </a:solidFill>
                <a:latin typeface="Source Serif 4" pitchFamily="18" charset="0"/>
                <a:ea typeface="Source Serif 4" pitchFamily="18" charset="-122"/>
                <a:cs typeface="Source Serif 4" pitchFamily="18" charset="-120"/>
              </a:rPr>
              <a:t>script</a:t>
            </a:r>
            <a:endParaRPr lang="en-US" sz="3600" dirty="0"/>
          </a:p>
        </p:txBody>
      </p:sp>
      <p:sp>
        <p:nvSpPr>
          <p:cNvPr id="4" name="Text 2"/>
          <p:cNvSpPr/>
          <p:nvPr/>
        </p:nvSpPr>
        <p:spPr>
          <a:xfrm>
            <a:off x="812800" y="3391595"/>
            <a:ext cx="6278880"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The script was genuinely good: a course overview, learning objectives and, with follow-up questions, the script for every screen.</a:t>
            </a:r>
            <a:endParaRPr lang="en-US" sz="1800" dirty="0"/>
          </a:p>
        </p:txBody>
      </p:sp>
      <p:sp>
        <p:nvSpPr>
          <p:cNvPr id="5" name="Shape 3"/>
          <p:cNvSpPr/>
          <p:nvPr/>
        </p:nvSpPr>
        <p:spPr>
          <a:xfrm>
            <a:off x="7315200" y="2884091"/>
            <a:ext cx="4064000" cy="2009080"/>
          </a:xfrm>
          <a:prstGeom prst="roundRect">
            <a:avLst>
              <a:gd name="adj" fmla="val 3793"/>
            </a:avLst>
          </a:prstGeom>
          <a:solidFill>
            <a:srgbClr val="ECF3F4"/>
          </a:solidFill>
          <a:ln/>
        </p:spPr>
      </p:sp>
      <p:pic>
        <p:nvPicPr>
          <p:cNvPr id="6" name="Image 0" descr="Book">    </p:cNvPr>
          <p:cNvPicPr>
            <a:picLocks noChangeAspect="1"/>
          </p:cNvPicPr>
          <p:nvPr/>
        </p:nvPicPr>
        <p:blipFill>
          <a:blip r:embed="rId1"/>
          <a:srcRect l="0" r="0" t="0" b="0"/>
          <a:stretch/>
        </p:blipFill>
        <p:spPr>
          <a:xfrm>
            <a:off x="7620000" y="3188891"/>
            <a:ext cx="355600" cy="355600"/>
          </a:xfrm>
          <a:prstGeom prst="rect">
            <a:avLst/>
          </a:prstGeom>
        </p:spPr>
      </p:pic>
      <p:sp>
        <p:nvSpPr>
          <p:cNvPr id="7" name="Text 4"/>
          <p:cNvSpPr/>
          <p:nvPr/>
        </p:nvSpPr>
        <p:spPr>
          <a:xfrm>
            <a:off x="7620000" y="3696891"/>
            <a:ext cx="3558032" cy="91688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82025"/>
                </a:solidFill>
                <a:latin typeface="Source Serif 4" pitchFamily="18" charset="0"/>
                <a:ea typeface="Source Serif 4" pitchFamily="18" charset="-122"/>
                <a:cs typeface="Source Serif 4" pitchFamily="18" charset="-120"/>
              </a:rPr>
              <a:t>“There are two kinds of script writer: those who use AI, and those who don’t admit it.”</a:t>
            </a:r>
            <a:endParaRPr lang="en-US" sz="18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EXPERIMENT · 2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can create the </a:t>
            </a:r>
            <a:r>
              <a:rPr lang="en-US" sz="3600" b="1" i="0" dirty="0">
                <a:solidFill>
                  <a:srgbClr val="C2295C"/>
                </a:solidFill>
                <a:latin typeface="Source Serif 4" pitchFamily="18" charset="0"/>
                <a:ea typeface="Source Serif 4" pitchFamily="18" charset="-122"/>
                <a:cs typeface="Source Serif 4" pitchFamily="18" charset="-120"/>
              </a:rPr>
              <a:t>images</a:t>
            </a:r>
            <a:endParaRPr lang="en-US" sz="3600" dirty="0"/>
          </a:p>
        </p:txBody>
      </p:sp>
      <p:sp>
        <p:nvSpPr>
          <p:cNvPr id="4" name="Text 2"/>
          <p:cNvSpPr/>
          <p:nvPr/>
        </p:nvSpPr>
        <p:spPr>
          <a:xfrm>
            <a:off x="812800" y="3391595"/>
            <a:ext cx="6278880"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Image generation leapt forward between 2022 and 2023. No more stock libraries or Photoshop composites: exactly the image you need, every time.</a:t>
            </a:r>
            <a:endParaRPr lang="en-US" sz="1800" dirty="0"/>
          </a:p>
        </p:txBody>
      </p:sp>
      <p:sp>
        <p:nvSpPr>
          <p:cNvPr id="5" name="Shape 3"/>
          <p:cNvSpPr/>
          <p:nvPr/>
        </p:nvSpPr>
        <p:spPr>
          <a:xfrm>
            <a:off x="7315200" y="2853630"/>
            <a:ext cx="4064000" cy="2070100"/>
          </a:xfrm>
          <a:prstGeom prst="roundRect">
            <a:avLst>
              <a:gd name="adj" fmla="val 3681"/>
            </a:avLst>
          </a:prstGeom>
          <a:solidFill>
            <a:srgbClr val="ECF3F4"/>
          </a:solidFill>
          <a:ln/>
        </p:spPr>
      </p:sp>
      <p:pic>
        <p:nvPicPr>
          <p:cNvPr id="6" name="Image 0" descr="Lightbulb">    </p:cNvPr>
          <p:cNvPicPr>
            <a:picLocks noChangeAspect="1"/>
          </p:cNvPicPr>
          <p:nvPr/>
        </p:nvPicPr>
        <p:blipFill>
          <a:blip r:embed="rId1"/>
          <a:srcRect l="0" r="0" t="0" b="0"/>
          <a:stretch/>
        </p:blipFill>
        <p:spPr>
          <a:xfrm>
            <a:off x="7620000" y="3158430"/>
            <a:ext cx="355600" cy="355600"/>
          </a:xfrm>
          <a:prstGeom prst="rect">
            <a:avLst/>
          </a:prstGeom>
        </p:spPr>
      </p:pic>
      <p:sp>
        <p:nvSpPr>
          <p:cNvPr id="7" name="Text 4"/>
          <p:cNvSpPr/>
          <p:nvPr/>
        </p:nvSpPr>
        <p:spPr>
          <a:xfrm>
            <a:off x="7620000" y="3666430"/>
            <a:ext cx="3558032" cy="9779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From rough sketch to photo-real in twelve months.</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EXPERIMENT · 3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can speak the </a:t>
            </a:r>
            <a:r>
              <a:rPr lang="en-US" sz="3600" b="1" i="0" dirty="0">
                <a:solidFill>
                  <a:srgbClr val="C2295C"/>
                </a:solidFill>
                <a:latin typeface="Source Serif 4" pitchFamily="18" charset="0"/>
                <a:ea typeface="Source Serif 4" pitchFamily="18" charset="-122"/>
                <a:cs typeface="Source Serif 4" pitchFamily="18" charset="-120"/>
              </a:rPr>
              <a:t>voiceover</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Instead of studio recordings, we found an AI voice engine with natural intonation that sounds completely human.</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Play">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The only giveaway: there are no mistakes.</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EXPERIMENT · 4 OF 4</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can </a:t>
            </a:r>
            <a:r>
              <a:rPr lang="en-US" sz="3600" b="1" i="0" dirty="0">
                <a:solidFill>
                  <a:srgbClr val="C2295C"/>
                </a:solidFill>
                <a:latin typeface="Source Serif 4" pitchFamily="18" charset="0"/>
                <a:ea typeface="Source Serif 4" pitchFamily="18" charset="-122"/>
                <a:cs typeface="Source Serif 4" pitchFamily="18" charset="-120"/>
              </a:rPr>
              <a:t>repurpose</a:t>
            </a:r>
            <a:r>
              <a:rPr lang="en-US" sz="3600" b="1" i="0" dirty="0">
                <a:solidFill>
                  <a:srgbClr val="182025"/>
                </a:solidFill>
                <a:latin typeface="Source Serif 4" pitchFamily="18" charset="0"/>
                <a:ea typeface="Source Serif 4" pitchFamily="18" charset="-122"/>
                <a:cs typeface="Source Serif 4" pitchFamily="18" charset="-120"/>
              </a:rPr>
              <a:t> existing learning</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Give it documents, PowerPoints, or Articulate and Elucidat courses, and AI rebuilds them as new, immersive eLearning.</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Link">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Old content becomes new learning in minutes.</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49435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THREE · THE BIG IDEA</a:t>
            </a:r>
            <a:endParaRPr lang="en-US" sz="1200" dirty="0"/>
          </a:p>
        </p:txBody>
      </p:sp>
      <p:sp>
        <p:nvSpPr>
          <p:cNvPr id="3" name="Text 1"/>
          <p:cNvSpPr/>
          <p:nvPr>
            <p:ph type="title"/>
          </p:nvPr>
        </p:nvSpPr>
        <p:spPr>
          <a:xfrm>
            <a:off x="812800" y="2910880"/>
            <a:ext cx="10464800" cy="147816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FFFFF"/>
                </a:solidFill>
                <a:latin typeface="Source Serif 4" pitchFamily="18" charset="0"/>
                <a:ea typeface="Source Serif 4" pitchFamily="18" charset="-122"/>
                <a:cs typeface="Source Serif 4" pitchFamily="18" charset="-120"/>
              </a:rPr>
              <a:t>AI is not an enhancement, it’s the </a:t>
            </a:r>
            <a:r>
              <a:rPr lang="en-US" sz="5200" b="1" i="0" dirty="0">
                <a:solidFill>
                  <a:srgbClr val="F65789"/>
                </a:solidFill>
                <a:latin typeface="Source Serif 4" pitchFamily="18" charset="0"/>
                <a:ea typeface="Source Serif 4" pitchFamily="18" charset="-122"/>
                <a:cs typeface="Source Serif 4" pitchFamily="18" charset="-120"/>
              </a:rPr>
              <a:t>only way forward</a:t>
            </a:r>
            <a:endParaRPr lang="en-US" sz="52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2023</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The Learning Generator </a:t>
            </a:r>
            <a:r>
              <a:rPr lang="en-US" sz="3600" b="1" i="0" dirty="0">
                <a:solidFill>
                  <a:srgbClr val="C2295C"/>
                </a:solidFill>
                <a:latin typeface="Source Serif 4" pitchFamily="18" charset="0"/>
                <a:ea typeface="Source Serif 4" pitchFamily="18" charset="-122"/>
                <a:cs typeface="Source Serif 4" pitchFamily="18" charset="-120"/>
              </a:rPr>
              <a:t>launches</a:t>
            </a:r>
            <a:endParaRPr lang="en-US" sz="3600" dirty="0"/>
          </a:p>
        </p:txBody>
      </p:sp>
      <p:pic>
        <p:nvPicPr>
          <p:cNvPr id="4" name="Image 0" descr="Open eLMS Learning Generator logo">    </p:cNvPr>
          <p:cNvPicPr>
            <a:picLocks noChangeAspect="1"/>
          </p:cNvPicPr>
          <p:nvPr/>
        </p:nvPicPr>
        <p:blipFill>
          <a:blip r:embed="rId1"/>
          <a:srcRect l="0" r="0" t="-82" b="-82"/>
          <a:stretch/>
        </p:blipFill>
        <p:spPr>
          <a:xfrm>
            <a:off x="812800" y="3028255"/>
            <a:ext cx="4826000" cy="1720850"/>
          </a:xfrm>
          <a:prstGeom prst="rect">
            <a:avLst/>
          </a:prstGeom>
        </p:spPr>
      </p:pic>
      <p:sp>
        <p:nvSpPr>
          <p:cNvPr id="5" name="Text 2"/>
          <p:cNvSpPr/>
          <p:nvPr/>
        </p:nvSpPr>
        <p:spPr>
          <a:xfrm>
            <a:off x="6248400" y="3391595"/>
            <a:ext cx="5284724"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One input, many outputs: eLearning, podcasts, videos, mind maps, games and PowerPoint, from a prompt or a document.</a:t>
            </a:r>
            <a:endParaRPr lang="en-US" sz="1800" dirty="0"/>
          </a:p>
        </p:txBody>
      </p:sp>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BRIEF</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Built to fix </a:t>
            </a:r>
            <a:r>
              <a:rPr lang="en-US" sz="3600" b="1" i="0" dirty="0">
                <a:solidFill>
                  <a:srgbClr val="C2295C"/>
                </a:solidFill>
                <a:latin typeface="Source Serif 4" pitchFamily="18" charset="0"/>
                <a:ea typeface="Source Serif 4" pitchFamily="18" charset="-122"/>
                <a:cs typeface="Source Serif 4" pitchFamily="18" charset="-120"/>
              </a:rPr>
              <a:t>traditional eLearning</a:t>
            </a:r>
            <a:r>
              <a:rPr lang="en-US" sz="3600" b="1" i="0" dirty="0">
                <a:solidFill>
                  <a:srgbClr val="182025"/>
                </a:solidFill>
                <a:latin typeface="Source Serif 4" pitchFamily="18" charset="0"/>
                <a:ea typeface="Source Serif 4" pitchFamily="18" charset="-122"/>
                <a:cs typeface="Source Serif 4" pitchFamily="18" charset="-120"/>
              </a:rPr>
              <a:t> failings</a:t>
            </a:r>
            <a:endParaRPr lang="en-US" sz="3600" dirty="0"/>
          </a:p>
        </p:txBody>
      </p:sp>
      <p:sp>
        <p:nvSpPr>
          <p:cNvPr id="4" name="Shape 2"/>
          <p:cNvSpPr/>
          <p:nvPr/>
        </p:nvSpPr>
        <p:spPr>
          <a:xfrm>
            <a:off x="815975" y="1938536"/>
            <a:ext cx="2520950" cy="1936750"/>
          </a:xfrm>
          <a:prstGeom prst="roundRect">
            <a:avLst>
              <a:gd name="adj" fmla="val 3770"/>
            </a:avLst>
          </a:prstGeom>
          <a:solidFill>
            <a:srgbClr val="FFFFFF"/>
          </a:solidFill>
          <a:ln w="6350">
            <a:solidFill>
              <a:srgbClr val="E3E9EB"/>
            </a:solidFill>
            <a:prstDash val="solid"/>
          </a:ln>
        </p:spPr>
      </p:sp>
      <p:pic>
        <p:nvPicPr>
          <p:cNvPr id="5" name="Image 0" descr="Warning">    </p:cNvPr>
          <p:cNvPicPr>
            <a:picLocks noChangeAspect="1"/>
          </p:cNvPicPr>
          <p:nvPr/>
        </p:nvPicPr>
        <p:blipFill>
          <a:blip r:embed="rId1"/>
          <a:srcRect l="0" r="0" t="0" b="0"/>
          <a:stretch/>
        </p:blipFill>
        <p:spPr>
          <a:xfrm>
            <a:off x="1073150" y="2195711"/>
            <a:ext cx="355600" cy="355600"/>
          </a:xfrm>
          <a:prstGeom prst="rect">
            <a:avLst/>
          </a:prstGeom>
        </p:spPr>
      </p:pic>
      <p:sp>
        <p:nvSpPr>
          <p:cNvPr id="6" name="Text 3"/>
          <p:cNvSpPr/>
          <p:nvPr/>
        </p:nvSpPr>
        <p:spPr>
          <a:xfrm>
            <a:off x="1073150" y="2703711"/>
            <a:ext cx="2066798"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Failed designs</a:t>
            </a:r>
            <a:endParaRPr lang="en-US" sz="2000" dirty="0"/>
          </a:p>
        </p:txBody>
      </p:sp>
      <p:sp>
        <p:nvSpPr>
          <p:cNvPr id="7" name="Shape 4"/>
          <p:cNvSpPr/>
          <p:nvPr/>
        </p:nvSpPr>
        <p:spPr>
          <a:xfrm>
            <a:off x="3495675" y="1938536"/>
            <a:ext cx="2520950" cy="1936750"/>
          </a:xfrm>
          <a:prstGeom prst="roundRect">
            <a:avLst>
              <a:gd name="adj" fmla="val 3770"/>
            </a:avLst>
          </a:prstGeom>
          <a:solidFill>
            <a:srgbClr val="FFFFFF"/>
          </a:solidFill>
          <a:ln w="6350">
            <a:solidFill>
              <a:srgbClr val="E3E9EB"/>
            </a:solidFill>
            <a:prstDash val="solid"/>
          </a:ln>
        </p:spPr>
      </p:sp>
      <p:pic>
        <p:nvPicPr>
          <p:cNvPr id="8" name="Image 1" descr="Clock">    </p:cNvPr>
          <p:cNvPicPr>
            <a:picLocks noChangeAspect="1"/>
          </p:cNvPicPr>
          <p:nvPr/>
        </p:nvPicPr>
        <p:blipFill>
          <a:blip r:embed="rId2"/>
          <a:srcRect l="0" r="0" t="0" b="0"/>
          <a:stretch/>
        </p:blipFill>
        <p:spPr>
          <a:xfrm>
            <a:off x="3752850" y="2195711"/>
            <a:ext cx="355600" cy="355600"/>
          </a:xfrm>
          <a:prstGeom prst="rect">
            <a:avLst/>
          </a:prstGeom>
        </p:spPr>
      </p:pic>
      <p:sp>
        <p:nvSpPr>
          <p:cNvPr id="9" name="Text 5"/>
          <p:cNvSpPr/>
          <p:nvPr/>
        </p:nvSpPr>
        <p:spPr>
          <a:xfrm>
            <a:off x="3752850" y="2703711"/>
            <a:ext cx="2066798" cy="9398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Lengthy production times</a:t>
            </a:r>
            <a:endParaRPr lang="en-US" sz="2000" dirty="0"/>
          </a:p>
        </p:txBody>
      </p:sp>
      <p:sp>
        <p:nvSpPr>
          <p:cNvPr id="10" name="Shape 6"/>
          <p:cNvSpPr/>
          <p:nvPr/>
        </p:nvSpPr>
        <p:spPr>
          <a:xfrm>
            <a:off x="6175375" y="1938536"/>
            <a:ext cx="2520950" cy="1936750"/>
          </a:xfrm>
          <a:prstGeom prst="roundRect">
            <a:avLst>
              <a:gd name="adj" fmla="val 3770"/>
            </a:avLst>
          </a:prstGeom>
          <a:solidFill>
            <a:srgbClr val="FFFFFF"/>
          </a:solidFill>
          <a:ln w="6350">
            <a:solidFill>
              <a:srgbClr val="E3E9EB"/>
            </a:solidFill>
            <a:prstDash val="solid"/>
          </a:ln>
        </p:spPr>
      </p:sp>
      <p:pic>
        <p:nvPicPr>
          <p:cNvPr id="11" name="Image 2" descr="Chart">    </p:cNvPr>
          <p:cNvPicPr>
            <a:picLocks noChangeAspect="1"/>
          </p:cNvPicPr>
          <p:nvPr/>
        </p:nvPicPr>
        <p:blipFill>
          <a:blip r:embed="rId3"/>
          <a:srcRect l="0" r="0" t="0" b="0"/>
          <a:stretch/>
        </p:blipFill>
        <p:spPr>
          <a:xfrm>
            <a:off x="6432550" y="2195711"/>
            <a:ext cx="355600" cy="355600"/>
          </a:xfrm>
          <a:prstGeom prst="rect">
            <a:avLst/>
          </a:prstGeom>
        </p:spPr>
      </p:pic>
      <p:sp>
        <p:nvSpPr>
          <p:cNvPr id="12" name="Text 7"/>
          <p:cNvSpPr/>
          <p:nvPr/>
        </p:nvSpPr>
        <p:spPr>
          <a:xfrm>
            <a:off x="6432550" y="2703711"/>
            <a:ext cx="2066798"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High costs</a:t>
            </a:r>
            <a:endParaRPr lang="en-US" sz="2000" dirty="0"/>
          </a:p>
        </p:txBody>
      </p:sp>
      <p:sp>
        <p:nvSpPr>
          <p:cNvPr id="13" name="Shape 8"/>
          <p:cNvSpPr/>
          <p:nvPr/>
        </p:nvSpPr>
        <p:spPr>
          <a:xfrm>
            <a:off x="8855075" y="1938536"/>
            <a:ext cx="2520950" cy="1936750"/>
          </a:xfrm>
          <a:prstGeom prst="roundRect">
            <a:avLst>
              <a:gd name="adj" fmla="val 3770"/>
            </a:avLst>
          </a:prstGeom>
          <a:solidFill>
            <a:srgbClr val="FFFFFF"/>
          </a:solidFill>
          <a:ln w="6350">
            <a:solidFill>
              <a:srgbClr val="E3E9EB"/>
            </a:solidFill>
            <a:prstDash val="solid"/>
          </a:ln>
        </p:spPr>
      </p:sp>
      <p:pic>
        <p:nvPicPr>
          <p:cNvPr id="14" name="Image 3" descr="Book">    </p:cNvPr>
          <p:cNvPicPr>
            <a:picLocks noChangeAspect="1"/>
          </p:cNvPicPr>
          <p:nvPr/>
        </p:nvPicPr>
        <p:blipFill>
          <a:blip r:embed="rId4"/>
          <a:srcRect l="0" r="0" t="0" b="0"/>
          <a:stretch/>
        </p:blipFill>
        <p:spPr>
          <a:xfrm>
            <a:off x="9112250" y="2195711"/>
            <a:ext cx="355600" cy="355600"/>
          </a:xfrm>
          <a:prstGeom prst="rect">
            <a:avLst/>
          </a:prstGeom>
        </p:spPr>
      </p:pic>
      <p:sp>
        <p:nvSpPr>
          <p:cNvPr id="15" name="Text 9"/>
          <p:cNvSpPr/>
          <p:nvPr/>
        </p:nvSpPr>
        <p:spPr>
          <a:xfrm>
            <a:off x="9112250" y="2703711"/>
            <a:ext cx="2066798" cy="9398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Outdated learning experiences</a:t>
            </a:r>
            <a:endParaRPr lang="en-US" sz="20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ANSWER</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AI-powered eLearning </a:t>
            </a:r>
            <a:r>
              <a:rPr lang="en-US" sz="3600" b="1" i="0" dirty="0">
                <a:solidFill>
                  <a:srgbClr val="C2295C"/>
                </a:solidFill>
                <a:latin typeface="Source Serif 4" pitchFamily="18" charset="0"/>
                <a:ea typeface="Source Serif 4" pitchFamily="18" charset="-122"/>
                <a:cs typeface="Source Serif 4" pitchFamily="18" charset="-120"/>
              </a:rPr>
              <a:t>solves</a:t>
            </a:r>
            <a:r>
              <a:rPr lang="en-US" sz="3600" b="1" i="0" dirty="0">
                <a:solidFill>
                  <a:srgbClr val="182025"/>
                </a:solidFill>
                <a:latin typeface="Source Serif 4" pitchFamily="18" charset="0"/>
                <a:ea typeface="Source Serif 4" pitchFamily="18" charset="-122"/>
                <a:cs typeface="Source Serif 4" pitchFamily="18" charset="-120"/>
              </a:rPr>
              <a:t> these problems</a:t>
            </a:r>
            <a:endParaRPr lang="en-US" sz="3600" dirty="0"/>
          </a:p>
        </p:txBody>
      </p:sp>
      <p:sp>
        <p:nvSpPr>
          <p:cNvPr id="4" name="Shape 2"/>
          <p:cNvSpPr/>
          <p:nvPr/>
        </p:nvSpPr>
        <p:spPr>
          <a:xfrm>
            <a:off x="812800" y="1935361"/>
            <a:ext cx="1991320" cy="1676400"/>
          </a:xfrm>
          <a:prstGeom prst="roundRect">
            <a:avLst>
              <a:gd name="adj" fmla="val 4545"/>
            </a:avLst>
          </a:prstGeom>
          <a:solidFill>
            <a:srgbClr val="ECF3F4"/>
          </a:solidFill>
          <a:ln/>
        </p:spPr>
      </p:sp>
      <p:pic>
        <p:nvPicPr>
          <p:cNvPr id="5" name="Image 0" descr="Lightning">    </p:cNvPr>
          <p:cNvPicPr>
            <a:picLocks noChangeAspect="1"/>
          </p:cNvPicPr>
          <p:nvPr/>
        </p:nvPicPr>
        <p:blipFill>
          <a:blip r:embed="rId1"/>
          <a:srcRect l="0" r="0" t="0" b="0"/>
          <a:stretch/>
        </p:blipFill>
        <p:spPr>
          <a:xfrm>
            <a:off x="1016000" y="2138561"/>
            <a:ext cx="355600" cy="355600"/>
          </a:xfrm>
          <a:prstGeom prst="rect">
            <a:avLst/>
          </a:prstGeom>
        </p:spPr>
      </p:pic>
      <p:sp>
        <p:nvSpPr>
          <p:cNvPr id="6" name="Text 3"/>
          <p:cNvSpPr/>
          <p:nvPr/>
        </p:nvSpPr>
        <p:spPr>
          <a:xfrm>
            <a:off x="1016000" y="2646561"/>
            <a:ext cx="1635720" cy="533400"/>
          </a:xfrm>
          <a:prstGeom prst="rect">
            <a:avLst/>
          </a:prstGeom>
          <a:noFill/>
          <a:ln/>
        </p:spPr>
        <p:txBody>
          <a:bodyPr wrap="square" lIns="0" tIns="0" rIns="0" bIns="0" rtlCol="0" anchor="t">
            <a:normAutofit/>
          </a:bodyPr>
          <a:lstStyle/>
          <a:p>
            <a:pPr algn="l" indent="0" marL="0">
              <a:lnSpc>
                <a:spcPts val="2000"/>
              </a:lnSpc>
              <a:buNone/>
            </a:pPr>
            <a:r>
              <a:rPr lang="en-US" sz="1600" b="1" dirty="0">
                <a:solidFill>
                  <a:srgbClr val="182025"/>
                </a:solidFill>
                <a:latin typeface="Source Serif 4" pitchFamily="18" charset="0"/>
                <a:ea typeface="Source Serif 4" pitchFamily="18" charset="-122"/>
                <a:cs typeface="Source Serif 4" pitchFamily="18" charset="-120"/>
              </a:rPr>
              <a:t>Instant content generation</a:t>
            </a:r>
            <a:endParaRPr lang="en-US" sz="1600" dirty="0"/>
          </a:p>
        </p:txBody>
      </p:sp>
      <p:sp>
        <p:nvSpPr>
          <p:cNvPr id="7" name="Shape 4"/>
          <p:cNvSpPr/>
          <p:nvPr/>
        </p:nvSpPr>
        <p:spPr>
          <a:xfrm>
            <a:off x="2956520" y="1935361"/>
            <a:ext cx="1991320" cy="1676400"/>
          </a:xfrm>
          <a:prstGeom prst="roundRect">
            <a:avLst>
              <a:gd name="adj" fmla="val 4545"/>
            </a:avLst>
          </a:prstGeom>
          <a:solidFill>
            <a:srgbClr val="ECF3F4"/>
          </a:solidFill>
          <a:ln/>
        </p:spPr>
      </p:sp>
      <p:pic>
        <p:nvPicPr>
          <p:cNvPr id="8" name="Image 1" descr="Users">    </p:cNvPr>
          <p:cNvPicPr>
            <a:picLocks noChangeAspect="1"/>
          </p:cNvPicPr>
          <p:nvPr/>
        </p:nvPicPr>
        <p:blipFill>
          <a:blip r:embed="rId2"/>
          <a:srcRect l="0" r="0" t="0" b="0"/>
          <a:stretch/>
        </p:blipFill>
        <p:spPr>
          <a:xfrm>
            <a:off x="3159720" y="2138561"/>
            <a:ext cx="355600" cy="355600"/>
          </a:xfrm>
          <a:prstGeom prst="rect">
            <a:avLst/>
          </a:prstGeom>
        </p:spPr>
      </p:pic>
      <p:sp>
        <p:nvSpPr>
          <p:cNvPr id="9" name="Text 5"/>
          <p:cNvSpPr/>
          <p:nvPr/>
        </p:nvSpPr>
        <p:spPr>
          <a:xfrm>
            <a:off x="3159720" y="2646561"/>
            <a:ext cx="1635720" cy="787400"/>
          </a:xfrm>
          <a:prstGeom prst="rect">
            <a:avLst/>
          </a:prstGeom>
          <a:noFill/>
          <a:ln/>
        </p:spPr>
        <p:txBody>
          <a:bodyPr wrap="square" lIns="0" tIns="0" rIns="0" bIns="0" rtlCol="0" anchor="t">
            <a:normAutofit/>
          </a:bodyPr>
          <a:lstStyle/>
          <a:p>
            <a:pPr algn="l" indent="0" marL="0">
              <a:lnSpc>
                <a:spcPts val="2000"/>
              </a:lnSpc>
              <a:buNone/>
            </a:pPr>
            <a:r>
              <a:rPr lang="en-US" sz="1600" b="1" dirty="0">
                <a:solidFill>
                  <a:srgbClr val="182025"/>
                </a:solidFill>
                <a:latin typeface="Source Serif 4" pitchFamily="18" charset="0"/>
                <a:ea typeface="Source Serif 4" pitchFamily="18" charset="-122"/>
                <a:cs typeface="Source Serif 4" pitchFamily="18" charset="-120"/>
              </a:rPr>
              <a:t>Personalised learning at scale</a:t>
            </a:r>
            <a:endParaRPr lang="en-US" sz="1600" dirty="0"/>
          </a:p>
        </p:txBody>
      </p:sp>
      <p:sp>
        <p:nvSpPr>
          <p:cNvPr id="10" name="Shape 6"/>
          <p:cNvSpPr/>
          <p:nvPr/>
        </p:nvSpPr>
        <p:spPr>
          <a:xfrm>
            <a:off x="5100241" y="1935361"/>
            <a:ext cx="1991420" cy="1676400"/>
          </a:xfrm>
          <a:prstGeom prst="roundRect">
            <a:avLst>
              <a:gd name="adj" fmla="val 4545"/>
            </a:avLst>
          </a:prstGeom>
          <a:solidFill>
            <a:srgbClr val="ECF3F4"/>
          </a:solidFill>
          <a:ln/>
        </p:spPr>
      </p:sp>
      <p:pic>
        <p:nvPicPr>
          <p:cNvPr id="11" name="Image 2" descr="ThumbsUp">    </p:cNvPr>
          <p:cNvPicPr>
            <a:picLocks noChangeAspect="1"/>
          </p:cNvPicPr>
          <p:nvPr/>
        </p:nvPicPr>
        <p:blipFill>
          <a:blip r:embed="rId3"/>
          <a:srcRect l="0" r="0" t="0" b="0"/>
          <a:stretch/>
        </p:blipFill>
        <p:spPr>
          <a:xfrm>
            <a:off x="5303441" y="2138561"/>
            <a:ext cx="355600" cy="355600"/>
          </a:xfrm>
          <a:prstGeom prst="rect">
            <a:avLst/>
          </a:prstGeom>
        </p:spPr>
      </p:pic>
      <p:sp>
        <p:nvSpPr>
          <p:cNvPr id="12" name="Text 7"/>
          <p:cNvSpPr/>
          <p:nvPr/>
        </p:nvSpPr>
        <p:spPr>
          <a:xfrm>
            <a:off x="5303441" y="2646561"/>
            <a:ext cx="1635820" cy="533400"/>
          </a:xfrm>
          <a:prstGeom prst="rect">
            <a:avLst/>
          </a:prstGeom>
          <a:noFill/>
          <a:ln/>
        </p:spPr>
        <p:txBody>
          <a:bodyPr wrap="square" lIns="0" tIns="0" rIns="0" bIns="0" rtlCol="0" anchor="t">
            <a:normAutofit/>
          </a:bodyPr>
          <a:lstStyle/>
          <a:p>
            <a:pPr algn="l" indent="0" marL="0">
              <a:lnSpc>
                <a:spcPts val="2000"/>
              </a:lnSpc>
              <a:buNone/>
            </a:pPr>
            <a:r>
              <a:rPr lang="en-US" sz="1600" b="1" dirty="0">
                <a:solidFill>
                  <a:srgbClr val="182025"/>
                </a:solidFill>
                <a:latin typeface="Source Serif 4" pitchFamily="18" charset="0"/>
                <a:ea typeface="Source Serif 4" pitchFamily="18" charset="-122"/>
                <a:cs typeface="Source Serif 4" pitchFamily="18" charset="-120"/>
              </a:rPr>
              <a:t>Cost-effective and efficient</a:t>
            </a:r>
            <a:endParaRPr lang="en-US" sz="1600" dirty="0"/>
          </a:p>
        </p:txBody>
      </p:sp>
      <p:sp>
        <p:nvSpPr>
          <p:cNvPr id="13" name="Shape 8"/>
          <p:cNvSpPr/>
          <p:nvPr/>
        </p:nvSpPr>
        <p:spPr>
          <a:xfrm>
            <a:off x="7244060" y="1935361"/>
            <a:ext cx="1991320" cy="1676400"/>
          </a:xfrm>
          <a:prstGeom prst="roundRect">
            <a:avLst>
              <a:gd name="adj" fmla="val 4545"/>
            </a:avLst>
          </a:prstGeom>
          <a:solidFill>
            <a:srgbClr val="ECF3F4"/>
          </a:solidFill>
          <a:ln/>
        </p:spPr>
      </p:sp>
      <p:pic>
        <p:nvPicPr>
          <p:cNvPr id="14" name="Image 3" descr="CheckCircle">    </p:cNvPr>
          <p:cNvPicPr>
            <a:picLocks noChangeAspect="1"/>
          </p:cNvPicPr>
          <p:nvPr/>
        </p:nvPicPr>
        <p:blipFill>
          <a:blip r:embed="rId4"/>
          <a:srcRect l="0" r="0" t="0" b="0"/>
          <a:stretch/>
        </p:blipFill>
        <p:spPr>
          <a:xfrm>
            <a:off x="7447260" y="2138561"/>
            <a:ext cx="355600" cy="355600"/>
          </a:xfrm>
          <a:prstGeom prst="rect">
            <a:avLst/>
          </a:prstGeom>
        </p:spPr>
      </p:pic>
      <p:sp>
        <p:nvSpPr>
          <p:cNvPr id="15" name="Text 9"/>
          <p:cNvSpPr/>
          <p:nvPr/>
        </p:nvSpPr>
        <p:spPr>
          <a:xfrm>
            <a:off x="7447260" y="2646561"/>
            <a:ext cx="1635720" cy="533400"/>
          </a:xfrm>
          <a:prstGeom prst="rect">
            <a:avLst/>
          </a:prstGeom>
          <a:noFill/>
          <a:ln/>
        </p:spPr>
        <p:txBody>
          <a:bodyPr wrap="square" lIns="0" tIns="0" rIns="0" bIns="0" rtlCol="0" anchor="t">
            <a:normAutofit/>
          </a:bodyPr>
          <a:lstStyle/>
          <a:p>
            <a:pPr algn="l" indent="0" marL="0">
              <a:lnSpc>
                <a:spcPts val="2000"/>
              </a:lnSpc>
              <a:buNone/>
            </a:pPr>
            <a:r>
              <a:rPr lang="en-US" sz="1600" b="1" dirty="0">
                <a:solidFill>
                  <a:srgbClr val="182025"/>
                </a:solidFill>
                <a:latin typeface="Source Serif 4" pitchFamily="18" charset="0"/>
                <a:ea typeface="Source Serif 4" pitchFamily="18" charset="-122"/>
                <a:cs typeface="Source Serif 4" pitchFamily="18" charset="-120"/>
              </a:rPr>
              <a:t>No more design errors</a:t>
            </a:r>
            <a:endParaRPr lang="en-US" sz="1600" dirty="0"/>
          </a:p>
        </p:txBody>
      </p:sp>
      <p:sp>
        <p:nvSpPr>
          <p:cNvPr id="16" name="Shape 10"/>
          <p:cNvSpPr/>
          <p:nvPr/>
        </p:nvSpPr>
        <p:spPr>
          <a:xfrm>
            <a:off x="9387780" y="1935361"/>
            <a:ext cx="1991420" cy="1676400"/>
          </a:xfrm>
          <a:prstGeom prst="roundRect">
            <a:avLst>
              <a:gd name="adj" fmla="val 4545"/>
            </a:avLst>
          </a:prstGeom>
          <a:solidFill>
            <a:srgbClr val="ECF3F4"/>
          </a:solidFill>
          <a:ln/>
        </p:spPr>
      </p:sp>
      <p:pic>
        <p:nvPicPr>
          <p:cNvPr id="17" name="Image 4" descr="Book">    </p:cNvPr>
          <p:cNvPicPr>
            <a:picLocks noChangeAspect="1"/>
          </p:cNvPicPr>
          <p:nvPr/>
        </p:nvPicPr>
        <p:blipFill>
          <a:blip r:embed="rId5"/>
          <a:srcRect l="0" r="0" t="0" b="0"/>
          <a:stretch/>
        </p:blipFill>
        <p:spPr>
          <a:xfrm>
            <a:off x="9590980" y="2138561"/>
            <a:ext cx="355600" cy="355600"/>
          </a:xfrm>
          <a:prstGeom prst="rect">
            <a:avLst/>
          </a:prstGeom>
        </p:spPr>
      </p:pic>
      <p:sp>
        <p:nvSpPr>
          <p:cNvPr id="18" name="Text 11"/>
          <p:cNvSpPr/>
          <p:nvPr/>
        </p:nvSpPr>
        <p:spPr>
          <a:xfrm>
            <a:off x="9590980" y="2646561"/>
            <a:ext cx="1635820" cy="533400"/>
          </a:xfrm>
          <a:prstGeom prst="rect">
            <a:avLst/>
          </a:prstGeom>
          <a:noFill/>
          <a:ln/>
        </p:spPr>
        <p:txBody>
          <a:bodyPr wrap="square" lIns="0" tIns="0" rIns="0" bIns="0" rtlCol="0" anchor="t">
            <a:normAutofit/>
          </a:bodyPr>
          <a:lstStyle/>
          <a:p>
            <a:pPr algn="l" indent="0" marL="0">
              <a:lnSpc>
                <a:spcPts val="2000"/>
              </a:lnSpc>
              <a:buNone/>
            </a:pPr>
            <a:r>
              <a:rPr lang="en-US" sz="1600" b="1" dirty="0">
                <a:solidFill>
                  <a:srgbClr val="182025"/>
                </a:solidFill>
                <a:latin typeface="Source Serif 4" pitchFamily="18" charset="0"/>
                <a:ea typeface="Source Serif 4" pitchFamily="18" charset="-122"/>
                <a:cs typeface="Source Serif 4" pitchFamily="18" charset="-120"/>
              </a:rPr>
              <a:t>Better, story-like designs</a:t>
            </a:r>
            <a:endParaRPr lang="en-US" sz="1600" dirty="0"/>
          </a:p>
        </p:txBody>
      </p:sp>
      <p:pic>
        <p:nvPicPr>
          <p:cNvPr id="19" name="Image 5" descr="Open eLMS logo">    </p:cNvPr>
          <p:cNvPicPr>
            <a:picLocks noChangeAspect="1"/>
          </p:cNvPicPr>
          <p:nvPr/>
        </p:nvPicPr>
        <p:blipFill>
          <a:blip r:embed="rId6"/>
          <a:srcRect l="0" r="0" t="-28" b="-28"/>
          <a:stretch/>
        </p:blipFill>
        <p:spPr>
          <a:xfrm>
            <a:off x="812800" y="6184900"/>
            <a:ext cx="1301750" cy="342900"/>
          </a:xfrm>
          <a:prstGeom prst="rect">
            <a:avLst/>
          </a:prstGeom>
        </p:spPr>
      </p:pic>
      <p:sp>
        <p:nvSpPr>
          <p:cNvPr id="20" name="Text 12"/>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3825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FOUR · BREAKING FALSE BELIEFS</a:t>
            </a:r>
            <a:endParaRPr lang="en-US" sz="1200" dirty="0"/>
          </a:p>
        </p:txBody>
      </p:sp>
      <p:sp>
        <p:nvSpPr>
          <p:cNvPr id="3" name="Text 1"/>
          <p:cNvSpPr/>
          <p:nvPr>
            <p:ph type="title"/>
          </p:nvPr>
        </p:nvSpPr>
        <p:spPr>
          <a:xfrm>
            <a:off x="812800" y="2799060"/>
            <a:ext cx="10883392" cy="17018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The AI objections, and </a:t>
            </a:r>
            <a:r>
              <a:rPr lang="en-US" sz="6000" b="1" i="0" dirty="0">
                <a:solidFill>
                  <a:srgbClr val="F65789"/>
                </a:solidFill>
                <a:latin typeface="Source Serif 4" pitchFamily="18" charset="0"/>
                <a:ea typeface="Source Serif 4" pitchFamily="18" charset="-122"/>
                <a:cs typeface="Source Serif 4" pitchFamily="18" charset="-120"/>
              </a:rPr>
              <a:t>the truth</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1 OF 5</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can’t create </a:t>
            </a:r>
            <a:r>
              <a:rPr lang="en-US" sz="3600" b="1" i="0" dirty="0">
                <a:solidFill>
                  <a:srgbClr val="C2295C"/>
                </a:solidFill>
                <a:latin typeface="Source Serif 4" pitchFamily="18" charset="0"/>
                <a:ea typeface="Source Serif 4" pitchFamily="18" charset="-122"/>
                <a:cs typeface="Source Serif 4" pitchFamily="18" charset="-120"/>
              </a:rPr>
              <a:t>engaging</a:t>
            </a:r>
            <a:r>
              <a:rPr lang="en-US" sz="3600" b="1" i="0" dirty="0">
                <a:solidFill>
                  <a:srgbClr val="182025"/>
                </a:solidFill>
                <a:latin typeface="Source Serif 4" pitchFamily="18" charset="0"/>
                <a:ea typeface="Source Serif 4" pitchFamily="18" charset="-122"/>
                <a:cs typeface="Source Serif 4" pitchFamily="18" charset="-120"/>
              </a:rPr>
              <a:t> content.”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AI generates interactive, photo-real and personalised learning in a story-like format.</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2 OF 5</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 don’t </a:t>
            </a:r>
            <a:r>
              <a:rPr lang="en-US" sz="3600" b="1" i="0" dirty="0">
                <a:solidFill>
                  <a:srgbClr val="C2295C"/>
                </a:solidFill>
                <a:latin typeface="Source Serif 4" pitchFamily="18" charset="0"/>
                <a:ea typeface="Source Serif 4" pitchFamily="18" charset="-122"/>
                <a:cs typeface="Source Serif 4" pitchFamily="18" charset="-120"/>
              </a:rPr>
              <a:t>trust</a:t>
            </a:r>
            <a:r>
              <a:rPr lang="en-US" sz="3600" b="1" i="0" dirty="0">
                <a:solidFill>
                  <a:srgbClr val="182025"/>
                </a:solidFill>
                <a:latin typeface="Source Serif 4" pitchFamily="18" charset="0"/>
                <a:ea typeface="Source Serif 4" pitchFamily="18" charset="-122"/>
                <a:cs typeface="Source Serif 4" pitchFamily="18" charset="-120"/>
              </a:rPr>
              <a:t> AI-generated courses.”</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AI works alongside human expertise, and you keep full editorial control.</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3 OF 5</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“AI-produced eLearning won’t be </a:t>
            </a:r>
            <a:r>
              <a:rPr lang="en-US" sz="3600" b="1" i="0" dirty="0">
                <a:solidFill>
                  <a:srgbClr val="C2295C"/>
                </a:solidFill>
                <a:latin typeface="Source Serif 4" pitchFamily="18" charset="0"/>
                <a:ea typeface="Source Serif 4" pitchFamily="18" charset="-122"/>
                <a:cs typeface="Source Serif 4" pitchFamily="18" charset="-120"/>
              </a:rPr>
              <a:t>effective</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988542"/>
          </a:xfrm>
          <a:prstGeom prst="roundRect">
            <a:avLst>
              <a:gd name="adj" fmla="val 3832"/>
            </a:avLst>
          </a:prstGeom>
          <a:solidFill>
            <a:srgbClr val="ECF3F4"/>
          </a:solidFill>
          <a:ln/>
        </p:spPr>
      </p:sp>
      <p:sp>
        <p:nvSpPr>
          <p:cNvPr id="5" name="Text 3"/>
          <p:cNvSpPr/>
          <p:nvPr/>
        </p:nvSpPr>
        <p:spPr>
          <a:xfrm>
            <a:off x="1117600" y="2391172"/>
            <a:ext cx="222377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C2295C"/>
                </a:solidFill>
                <a:latin typeface="Source Serif 4" pitchFamily="18" charset="0"/>
                <a:ea typeface="Source Serif 4" pitchFamily="18" charset="-122"/>
                <a:cs typeface="Source Serif 4" pitchFamily="18" charset="-120"/>
              </a:rPr>
              <a:t>98%</a:t>
            </a:r>
            <a:endParaRPr lang="en-US" sz="6000" dirty="0"/>
          </a:p>
        </p:txBody>
      </p:sp>
      <p:sp>
        <p:nvSpPr>
          <p:cNvPr id="6" name="Text 4"/>
          <p:cNvSpPr/>
          <p:nvPr/>
        </p:nvSpPr>
        <p:spPr>
          <a:xfrm>
            <a:off x="1117600" y="3254772"/>
            <a:ext cx="222377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approval rate</a:t>
            </a:r>
            <a:endParaRPr lang="en-US" sz="1200" dirty="0"/>
          </a:p>
        </p:txBody>
      </p:sp>
      <p:sp>
        <p:nvSpPr>
          <p:cNvPr id="7" name="Text 5"/>
          <p:cNvSpPr/>
          <p:nvPr/>
        </p:nvSpPr>
        <p:spPr>
          <a:xfrm>
            <a:off x="3581400" y="2240161"/>
            <a:ext cx="771779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8" name="Text 6"/>
          <p:cNvSpPr/>
          <p:nvPr/>
        </p:nvSpPr>
        <p:spPr>
          <a:xfrm>
            <a:off x="3581400" y="2529681"/>
            <a:ext cx="7717790" cy="1114822"/>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Independent studies with more than 100 participants rate it more engaging and effective than traditional courses.</a:t>
            </a:r>
            <a:endParaRPr lang="en-US" sz="2200" dirty="0"/>
          </a:p>
        </p:txBody>
      </p:sp>
      <p:pic>
        <p:nvPicPr>
          <p:cNvPr id="9"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0" name="Text 7"/>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4 OF 5</a:t>
            </a:r>
            <a:endParaRPr lang="en-US" sz="1200" dirty="0"/>
          </a:p>
        </p:txBody>
      </p:sp>
      <p:sp>
        <p:nvSpPr>
          <p:cNvPr id="3" name="Text 1"/>
          <p:cNvSpPr/>
          <p:nvPr>
            <p:ph type="title"/>
          </p:nvPr>
        </p:nvSpPr>
        <p:spPr>
          <a:xfrm>
            <a:off x="812800" y="1127720"/>
            <a:ext cx="11379200"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“Designers and developers will </a:t>
            </a:r>
            <a:r>
              <a:rPr lang="en-US" sz="3600" b="1" i="0" dirty="0">
                <a:solidFill>
                  <a:srgbClr val="C2295C"/>
                </a:solidFill>
                <a:latin typeface="Source Serif 4" pitchFamily="18" charset="0"/>
                <a:ea typeface="Source Serif 4" pitchFamily="18" charset="-122"/>
                <a:cs typeface="Source Serif 4" pitchFamily="18" charset="-120"/>
              </a:rPr>
              <a:t>lose their jobs</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AI doesn’t replace designers: it frees them to focus on interactions and media.</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5 OF 5</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“My existing software will </a:t>
            </a:r>
            <a:r>
              <a:rPr lang="en-US" sz="3600" b="1" i="0" dirty="0">
                <a:solidFill>
                  <a:srgbClr val="C2295C"/>
                </a:solidFill>
                <a:latin typeface="Source Serif 4" pitchFamily="18" charset="0"/>
                <a:ea typeface="Source Serif 4" pitchFamily="18" charset="-122"/>
                <a:cs typeface="Source Serif 4" pitchFamily="18" charset="-120"/>
              </a:rPr>
              <a:t>do this soon</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Open eLMS isn’t just software: it’s 23 years of eLearning design experience, delivered through AI.</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3825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FIVE · THE NEW OPPORTUNITY</a:t>
            </a:r>
            <a:endParaRPr lang="en-US" sz="1200" dirty="0"/>
          </a:p>
        </p:txBody>
      </p:sp>
      <p:sp>
        <p:nvSpPr>
          <p:cNvPr id="3" name="Text 1"/>
          <p:cNvSpPr/>
          <p:nvPr>
            <p:ph type="title"/>
          </p:nvPr>
        </p:nvSpPr>
        <p:spPr>
          <a:xfrm>
            <a:off x="812800" y="2799060"/>
            <a:ext cx="10883392" cy="17018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Why Open eLMS AI is </a:t>
            </a:r>
            <a:r>
              <a:rPr lang="en-US" sz="6000" b="1" i="0" dirty="0">
                <a:solidFill>
                  <a:srgbClr val="F65789"/>
                </a:solidFill>
                <a:latin typeface="Source Serif 4" pitchFamily="18" charset="0"/>
                <a:ea typeface="Source Serif 4" pitchFamily="18" charset="-122"/>
                <a:cs typeface="Source Serif 4" pitchFamily="18" charset="-120"/>
              </a:rPr>
              <a:t>different</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A REVOLUTION IN ELEARNING</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What makes it </a:t>
            </a:r>
            <a:r>
              <a:rPr lang="en-US" sz="3600" b="1" i="0" dirty="0">
                <a:solidFill>
                  <a:srgbClr val="C2295C"/>
                </a:solidFill>
                <a:latin typeface="Source Serif 4" pitchFamily="18" charset="0"/>
                <a:ea typeface="Source Serif 4" pitchFamily="18" charset="-122"/>
                <a:cs typeface="Source Serif 4" pitchFamily="18" charset="-120"/>
              </a:rPr>
              <a:t>different</a:t>
            </a:r>
            <a:endParaRPr lang="en-US" sz="3600" dirty="0"/>
          </a:p>
        </p:txBody>
      </p:sp>
      <p:sp>
        <p:nvSpPr>
          <p:cNvPr id="4" name="Shape 2"/>
          <p:cNvSpPr/>
          <p:nvPr/>
        </p:nvSpPr>
        <p:spPr>
          <a:xfrm>
            <a:off x="815975" y="1938536"/>
            <a:ext cx="5200650" cy="1062831"/>
          </a:xfrm>
          <a:prstGeom prst="roundRect">
            <a:avLst>
              <a:gd name="adj" fmla="val 6871"/>
            </a:avLst>
          </a:prstGeom>
          <a:solidFill>
            <a:srgbClr val="FFFFFF"/>
          </a:solidFill>
          <a:ln w="6350">
            <a:solidFill>
              <a:srgbClr val="E3E9EB"/>
            </a:solidFill>
            <a:prstDash val="solid"/>
          </a:ln>
        </p:spPr>
      </p:sp>
      <p:pic>
        <p:nvPicPr>
          <p:cNvPr id="5" name="Image 0" descr="Settings">    </p:cNvPr>
          <p:cNvPicPr>
            <a:picLocks noChangeAspect="1"/>
          </p:cNvPicPr>
          <p:nvPr/>
        </p:nvPicPr>
        <p:blipFill>
          <a:blip r:embed="rId1"/>
          <a:srcRect l="0" r="0" t="0" b="0"/>
          <a:stretch/>
        </p:blipFill>
        <p:spPr>
          <a:xfrm>
            <a:off x="1073150" y="2292152"/>
            <a:ext cx="355600" cy="355600"/>
          </a:xfrm>
          <a:prstGeom prst="rect">
            <a:avLst/>
          </a:prstGeom>
        </p:spPr>
      </p:pic>
      <p:sp>
        <p:nvSpPr>
          <p:cNvPr id="6" name="Text 3"/>
          <p:cNvSpPr/>
          <p:nvPr/>
        </p:nvSpPr>
        <p:spPr>
          <a:xfrm>
            <a:off x="1631950" y="2195711"/>
            <a:ext cx="4251325"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Automates the whole course: design, voiceovers and interactivity</a:t>
            </a:r>
            <a:endParaRPr lang="en-US" sz="1600" dirty="0"/>
          </a:p>
        </p:txBody>
      </p:sp>
      <p:sp>
        <p:nvSpPr>
          <p:cNvPr id="7" name="Shape 4"/>
          <p:cNvSpPr/>
          <p:nvPr/>
        </p:nvSpPr>
        <p:spPr>
          <a:xfrm>
            <a:off x="6175375" y="1938536"/>
            <a:ext cx="5200650" cy="1062831"/>
          </a:xfrm>
          <a:prstGeom prst="roundRect">
            <a:avLst>
              <a:gd name="adj" fmla="val 6871"/>
            </a:avLst>
          </a:prstGeom>
          <a:solidFill>
            <a:srgbClr val="FFFFFF"/>
          </a:solidFill>
          <a:ln w="6350">
            <a:solidFill>
              <a:srgbClr val="E3E9EB"/>
            </a:solidFill>
            <a:prstDash val="solid"/>
          </a:ln>
        </p:spPr>
      </p:sp>
      <p:pic>
        <p:nvPicPr>
          <p:cNvPr id="8" name="Image 1" descr="GraduationCap">    </p:cNvPr>
          <p:cNvPicPr>
            <a:picLocks noChangeAspect="1"/>
          </p:cNvPicPr>
          <p:nvPr/>
        </p:nvPicPr>
        <p:blipFill>
          <a:blip r:embed="rId2"/>
          <a:srcRect l="0" r="0" t="0" b="0"/>
          <a:stretch/>
        </p:blipFill>
        <p:spPr>
          <a:xfrm>
            <a:off x="6432550" y="2292152"/>
            <a:ext cx="355600" cy="355600"/>
          </a:xfrm>
          <a:prstGeom prst="rect">
            <a:avLst/>
          </a:prstGeom>
        </p:spPr>
      </p:pic>
      <p:sp>
        <p:nvSpPr>
          <p:cNvPr id="9" name="Text 5"/>
          <p:cNvSpPr/>
          <p:nvPr/>
        </p:nvSpPr>
        <p:spPr>
          <a:xfrm>
            <a:off x="6991350" y="2332831"/>
            <a:ext cx="4251325" cy="29964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AI trained on 23 years of eLearning expertise</a:t>
            </a:r>
            <a:endParaRPr lang="en-US" sz="1600" dirty="0"/>
          </a:p>
        </p:txBody>
      </p:sp>
      <p:sp>
        <p:nvSpPr>
          <p:cNvPr id="10" name="Shape 6"/>
          <p:cNvSpPr/>
          <p:nvPr/>
        </p:nvSpPr>
        <p:spPr>
          <a:xfrm>
            <a:off x="815975" y="3160117"/>
            <a:ext cx="5200650" cy="1062831"/>
          </a:xfrm>
          <a:prstGeom prst="roundRect">
            <a:avLst>
              <a:gd name="adj" fmla="val 6871"/>
            </a:avLst>
          </a:prstGeom>
          <a:solidFill>
            <a:srgbClr val="FFFFFF"/>
          </a:solidFill>
          <a:ln w="6350">
            <a:solidFill>
              <a:srgbClr val="E3E9EB"/>
            </a:solidFill>
            <a:prstDash val="solid"/>
          </a:ln>
        </p:spPr>
      </p:sp>
      <p:pic>
        <p:nvPicPr>
          <p:cNvPr id="11" name="Image 2" descr="Globe">    </p:cNvPr>
          <p:cNvPicPr>
            <a:picLocks noChangeAspect="1"/>
          </p:cNvPicPr>
          <p:nvPr/>
        </p:nvPicPr>
        <p:blipFill>
          <a:blip r:embed="rId3"/>
          <a:srcRect l="0" r="0" t="0" b="0"/>
          <a:stretch/>
        </p:blipFill>
        <p:spPr>
          <a:xfrm>
            <a:off x="1073150" y="3513733"/>
            <a:ext cx="355600" cy="355600"/>
          </a:xfrm>
          <a:prstGeom prst="rect">
            <a:avLst/>
          </a:prstGeom>
        </p:spPr>
      </p:pic>
      <p:sp>
        <p:nvSpPr>
          <p:cNvPr id="12" name="Text 7"/>
          <p:cNvSpPr/>
          <p:nvPr/>
        </p:nvSpPr>
        <p:spPr>
          <a:xfrm>
            <a:off x="1631950" y="3417292"/>
            <a:ext cx="4251325"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Used by government agencies and organisations worldwide</a:t>
            </a:r>
            <a:endParaRPr lang="en-US" sz="1600" dirty="0"/>
          </a:p>
        </p:txBody>
      </p:sp>
      <p:sp>
        <p:nvSpPr>
          <p:cNvPr id="13" name="Shape 8"/>
          <p:cNvSpPr/>
          <p:nvPr/>
        </p:nvSpPr>
        <p:spPr>
          <a:xfrm>
            <a:off x="6175375" y="3160117"/>
            <a:ext cx="5200650" cy="1062831"/>
          </a:xfrm>
          <a:prstGeom prst="roundRect">
            <a:avLst>
              <a:gd name="adj" fmla="val 6871"/>
            </a:avLst>
          </a:prstGeom>
          <a:solidFill>
            <a:srgbClr val="FFFFFF"/>
          </a:solidFill>
          <a:ln w="6350">
            <a:solidFill>
              <a:srgbClr val="E3E9EB"/>
            </a:solidFill>
            <a:prstDash val="solid"/>
          </a:ln>
        </p:spPr>
      </p:sp>
      <p:pic>
        <p:nvPicPr>
          <p:cNvPr id="14" name="Image 3" descr="Book">    </p:cNvPr>
          <p:cNvPicPr>
            <a:picLocks noChangeAspect="1"/>
          </p:cNvPicPr>
          <p:nvPr/>
        </p:nvPicPr>
        <p:blipFill>
          <a:blip r:embed="rId4"/>
          <a:srcRect l="0" r="0" t="0" b="0"/>
          <a:stretch/>
        </p:blipFill>
        <p:spPr>
          <a:xfrm>
            <a:off x="6432550" y="3513733"/>
            <a:ext cx="355600" cy="355600"/>
          </a:xfrm>
          <a:prstGeom prst="rect">
            <a:avLst/>
          </a:prstGeom>
        </p:spPr>
      </p:pic>
      <p:sp>
        <p:nvSpPr>
          <p:cNvPr id="15" name="Text 9"/>
          <p:cNvSpPr/>
          <p:nvPr/>
        </p:nvSpPr>
        <p:spPr>
          <a:xfrm>
            <a:off x="6991350" y="3417292"/>
            <a:ext cx="4251325"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A unique story-mode design method, made for AI</a:t>
            </a:r>
            <a:endParaRPr lang="en-US" sz="16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Eleven reasons to </a:t>
            </a:r>
            <a:r>
              <a:rPr lang="en-US" sz="3600" b="1" i="0" dirty="0">
                <a:solidFill>
                  <a:srgbClr val="C2295C"/>
                </a:solidFill>
                <a:latin typeface="Source Serif 4" pitchFamily="18" charset="0"/>
                <a:ea typeface="Source Serif 4" pitchFamily="18" charset="-122"/>
                <a:cs typeface="Source Serif 4" pitchFamily="18" charset="-120"/>
              </a:rPr>
              <a:t>join us</a:t>
            </a:r>
            <a:endParaRPr lang="en-US" sz="3600" dirty="0"/>
          </a:p>
        </p:txBody>
      </p:sp>
      <p:sp>
        <p:nvSpPr>
          <p:cNvPr id="4" name="Text 2"/>
          <p:cNvSpPr/>
          <p:nvPr/>
        </p:nvSpPr>
        <p:spPr>
          <a:xfrm>
            <a:off x="812800" y="1884561"/>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01</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AI course generator</a:t>
            </a:r>
            <a:r>
              <a:rPr lang="en-US" sz="1400" dirty="0">
                <a:solidFill>
                  <a:srgbClr val="182025"/>
                </a:solidFill>
                <a:latin typeface="Source Sans 3" pitchFamily="34" charset="0"/>
                <a:ea typeface="Source Sans 3" pitchFamily="34" charset="-122"/>
                <a:cs typeface="Source Sans 3" pitchFamily="34" charset="-120"/>
              </a:rPr>
              <a:t>: multimodal eLearning</a:t>
            </a:r>
            <a:endParaRPr lang="en-US" sz="1400" dirty="0"/>
          </a:p>
        </p:txBody>
      </p:sp>
      <p:sp>
        <p:nvSpPr>
          <p:cNvPr id="5" name="Text 3"/>
          <p:cNvSpPr/>
          <p:nvPr/>
        </p:nvSpPr>
        <p:spPr>
          <a:xfrm>
            <a:off x="6096000" y="1884561"/>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07</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Translations</a:t>
            </a:r>
            <a:r>
              <a:rPr lang="en-US" sz="1400" dirty="0">
                <a:solidFill>
                  <a:srgbClr val="182025"/>
                </a:solidFill>
                <a:latin typeface="Source Sans 3" pitchFamily="34" charset="0"/>
                <a:ea typeface="Source Sans 3" pitchFamily="34" charset="-122"/>
                <a:cs typeface="Source Sans 3" pitchFamily="34" charset="-120"/>
              </a:rPr>
              <a:t>: into any language</a:t>
            </a:r>
            <a:endParaRPr lang="en-US" sz="1400" dirty="0"/>
          </a:p>
        </p:txBody>
      </p:sp>
      <p:sp>
        <p:nvSpPr>
          <p:cNvPr id="6" name="Text 4"/>
          <p:cNvSpPr/>
          <p:nvPr/>
        </p:nvSpPr>
        <p:spPr>
          <a:xfrm>
            <a:off x="812800" y="2115641"/>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02</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Image library</a:t>
            </a:r>
            <a:r>
              <a:rPr lang="en-US" sz="1400" dirty="0">
                <a:solidFill>
                  <a:srgbClr val="182025"/>
                </a:solidFill>
                <a:latin typeface="Source Sans 3" pitchFamily="34" charset="0"/>
                <a:ea typeface="Source Sans 3" pitchFamily="34" charset="-122"/>
                <a:cs typeface="Source Sans 3" pitchFamily="34" charset="-120"/>
              </a:rPr>
              <a:t>: 150,000+ images and growing</a:t>
            </a:r>
            <a:endParaRPr lang="en-US" sz="1400" dirty="0"/>
          </a:p>
        </p:txBody>
      </p:sp>
      <p:sp>
        <p:nvSpPr>
          <p:cNvPr id="7" name="Text 5"/>
          <p:cNvSpPr/>
          <p:nvPr/>
        </p:nvSpPr>
        <p:spPr>
          <a:xfrm>
            <a:off x="6096000" y="2115641"/>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08</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Help and support</a:t>
            </a:r>
            <a:r>
              <a:rPr lang="en-US" sz="1400" dirty="0">
                <a:solidFill>
                  <a:srgbClr val="182025"/>
                </a:solidFill>
                <a:latin typeface="Source Sans 3" pitchFamily="34" charset="0"/>
                <a:ea typeface="Source Sans 3" pitchFamily="34" charset="-122"/>
                <a:cs typeface="Source Sans 3" pitchFamily="34" charset="-120"/>
              </a:rPr>
              <a:t>: free training and AI help</a:t>
            </a:r>
            <a:endParaRPr lang="en-US" sz="1400" dirty="0"/>
          </a:p>
        </p:txBody>
      </p:sp>
      <p:sp>
        <p:nvSpPr>
          <p:cNvPr id="8" name="Text 6"/>
          <p:cNvSpPr/>
          <p:nvPr/>
        </p:nvSpPr>
        <p:spPr>
          <a:xfrm>
            <a:off x="812800" y="2346722"/>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03</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AI image generation</a:t>
            </a:r>
            <a:r>
              <a:rPr lang="en-US" sz="1400" dirty="0">
                <a:solidFill>
                  <a:srgbClr val="182025"/>
                </a:solidFill>
                <a:latin typeface="Source Sans 3" pitchFamily="34" charset="0"/>
                <a:ea typeface="Source Sans 3" pitchFamily="34" charset="-122"/>
                <a:cs typeface="Source Sans 3" pitchFamily="34" charset="-120"/>
              </a:rPr>
              <a:t>: images of anything</a:t>
            </a:r>
            <a:endParaRPr lang="en-US" sz="1400" dirty="0"/>
          </a:p>
        </p:txBody>
      </p:sp>
      <p:sp>
        <p:nvSpPr>
          <p:cNvPr id="9" name="Text 7"/>
          <p:cNvSpPr/>
          <p:nvPr/>
        </p:nvSpPr>
        <p:spPr>
          <a:xfrm>
            <a:off x="6096000" y="2346722"/>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09</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Multichannel learning</a:t>
            </a:r>
            <a:r>
              <a:rPr lang="en-US" sz="1400" dirty="0">
                <a:solidFill>
                  <a:srgbClr val="182025"/>
                </a:solidFill>
                <a:latin typeface="Source Sans 3" pitchFamily="34" charset="0"/>
                <a:ea typeface="Source Sans 3" pitchFamily="34" charset="-122"/>
                <a:cs typeface="Source Sans 3" pitchFamily="34" charset="-120"/>
              </a:rPr>
              <a:t>: games, PowerPoint, video</a:t>
            </a:r>
            <a:endParaRPr lang="en-US" sz="1400" dirty="0"/>
          </a:p>
        </p:txBody>
      </p:sp>
      <p:sp>
        <p:nvSpPr>
          <p:cNvPr id="10" name="Text 8"/>
          <p:cNvSpPr/>
          <p:nvPr/>
        </p:nvSpPr>
        <p:spPr>
          <a:xfrm>
            <a:off x="812800" y="2577802"/>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04</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Animations library</a:t>
            </a:r>
            <a:r>
              <a:rPr lang="en-US" sz="1400" dirty="0">
                <a:solidFill>
                  <a:srgbClr val="182025"/>
                </a:solidFill>
                <a:latin typeface="Source Sans 3" pitchFamily="34" charset="0"/>
                <a:ea typeface="Source Sans 3" pitchFamily="34" charset="-122"/>
                <a:cs typeface="Source Sans 3" pitchFamily="34" charset="-120"/>
              </a:rPr>
              <a:t>: 23 years of in-house work</a:t>
            </a:r>
            <a:endParaRPr lang="en-US" sz="1400" dirty="0"/>
          </a:p>
        </p:txBody>
      </p:sp>
      <p:sp>
        <p:nvSpPr>
          <p:cNvPr id="11" name="Text 9"/>
          <p:cNvSpPr/>
          <p:nvPr/>
        </p:nvSpPr>
        <p:spPr>
          <a:xfrm>
            <a:off x="6096000" y="2577802"/>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10</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AI integration</a:t>
            </a:r>
            <a:r>
              <a:rPr lang="en-US" sz="1400" dirty="0">
                <a:solidFill>
                  <a:srgbClr val="182025"/>
                </a:solidFill>
                <a:latin typeface="Source Sans 3" pitchFamily="34" charset="0"/>
                <a:ea typeface="Source Sans 3" pitchFamily="34" charset="-122"/>
                <a:cs typeface="Source Sans 3" pitchFamily="34" charset="-120"/>
              </a:rPr>
              <a:t>: ask the LMS anything</a:t>
            </a:r>
            <a:endParaRPr lang="en-US" sz="1400" dirty="0"/>
          </a:p>
        </p:txBody>
      </p:sp>
      <p:sp>
        <p:nvSpPr>
          <p:cNvPr id="12" name="Text 10"/>
          <p:cNvSpPr/>
          <p:nvPr/>
        </p:nvSpPr>
        <p:spPr>
          <a:xfrm>
            <a:off x="812800" y="2808883"/>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05</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Design heuristics</a:t>
            </a:r>
            <a:r>
              <a:rPr lang="en-US" sz="1400" dirty="0">
                <a:solidFill>
                  <a:srgbClr val="182025"/>
                </a:solidFill>
                <a:latin typeface="Source Sans 3" pitchFamily="34" charset="0"/>
                <a:ea typeface="Source Sans 3" pitchFamily="34" charset="-122"/>
                <a:cs typeface="Source Sans 3" pitchFamily="34" charset="-120"/>
              </a:rPr>
              <a:t>: AI trained by the best</a:t>
            </a:r>
            <a:endParaRPr lang="en-US" sz="1400" dirty="0"/>
          </a:p>
        </p:txBody>
      </p:sp>
      <p:sp>
        <p:nvSpPr>
          <p:cNvPr id="13" name="Text 11"/>
          <p:cNvSpPr/>
          <p:nvPr/>
        </p:nvSpPr>
        <p:spPr>
          <a:xfrm>
            <a:off x="6096000" y="2808883"/>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11</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Editor</a:t>
            </a:r>
            <a:r>
              <a:rPr lang="en-US" sz="1400" dirty="0">
                <a:solidFill>
                  <a:srgbClr val="182025"/>
                </a:solidFill>
                <a:latin typeface="Source Sans 3" pitchFamily="34" charset="0"/>
                <a:ea typeface="Source Sans 3" pitchFamily="34" charset="-122"/>
                <a:cs typeface="Source Sans 3" pitchFamily="34" charset="-120"/>
              </a:rPr>
              <a:t>: powerful editing in the browser</a:t>
            </a:r>
            <a:endParaRPr lang="en-US" sz="1400" dirty="0"/>
          </a:p>
        </p:txBody>
      </p:sp>
      <p:sp>
        <p:nvSpPr>
          <p:cNvPr id="14" name="Text 12"/>
          <p:cNvSpPr/>
          <p:nvPr/>
        </p:nvSpPr>
        <p:spPr>
          <a:xfrm>
            <a:off x="812800" y="3039963"/>
            <a:ext cx="5441696" cy="25648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C2295C"/>
                </a:solidFill>
                <a:latin typeface="Source Sans 3" pitchFamily="34" charset="0"/>
                <a:ea typeface="Source Sans 3" pitchFamily="34" charset="-122"/>
                <a:cs typeface="Source Sans 3" pitchFamily="34" charset="-120"/>
              </a:rPr>
              <a:t>06</a:t>
            </a:r>
            <a:r>
              <a:rPr lang="en-US" sz="1400" dirty="0">
                <a:solidFill>
                  <a:srgbClr val="182025"/>
                </a:solidFill>
                <a:latin typeface="Source Sans 3" pitchFamily="34" charset="0"/>
                <a:ea typeface="Source Sans 3" pitchFamily="34" charset="-122"/>
                <a:cs typeface="Source Sans 3" pitchFamily="34" charset="-120"/>
              </a:rPr>
              <a:t> </a:t>
            </a:r>
            <a:r>
              <a:rPr lang="en-US" sz="1400" b="1" dirty="0">
                <a:solidFill>
                  <a:srgbClr val="182025"/>
                </a:solidFill>
                <a:latin typeface="Source Sans 3" pitchFamily="34" charset="0"/>
                <a:ea typeface="Source Sans 3" pitchFamily="34" charset="-122"/>
                <a:cs typeface="Source Sans 3" pitchFamily="34" charset="-120"/>
              </a:rPr>
              <a:t>Presenters and voiceovers</a:t>
            </a:r>
            <a:r>
              <a:rPr lang="en-US" sz="1400" dirty="0">
                <a:solidFill>
                  <a:srgbClr val="182025"/>
                </a:solidFill>
                <a:latin typeface="Source Sans 3" pitchFamily="34" charset="0"/>
                <a:ea typeface="Source Sans 3" pitchFamily="34" charset="-122"/>
                <a:cs typeface="Source Sans 3" pitchFamily="34" charset="-120"/>
              </a:rPr>
              <a:t>: hyper-realistic</a:t>
            </a:r>
            <a:endParaRPr lang="en-US" sz="1400" dirty="0"/>
          </a:p>
        </p:txBody>
      </p:sp>
      <p:pic>
        <p:nvPicPr>
          <p:cNvPr id="15"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6" name="Text 1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01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course generator: </a:t>
            </a:r>
            <a:r>
              <a:rPr lang="en-US" sz="3600" b="1" i="0" dirty="0">
                <a:solidFill>
                  <a:srgbClr val="C2295C"/>
                </a:solidFill>
                <a:latin typeface="Source Serif 4" pitchFamily="18" charset="0"/>
                <a:ea typeface="Source Serif 4" pitchFamily="18" charset="-122"/>
                <a:cs typeface="Source Serif 4" pitchFamily="18" charset="-120"/>
              </a:rPr>
              <a:t>multimodal</a:t>
            </a:r>
            <a:r>
              <a:rPr lang="en-US" sz="3600" b="1" i="0" dirty="0">
                <a:solidFill>
                  <a:srgbClr val="182025"/>
                </a:solidFill>
                <a:latin typeface="Source Serif 4" pitchFamily="18" charset="0"/>
                <a:ea typeface="Source Serif 4" pitchFamily="18" charset="-122"/>
                <a:cs typeface="Source Serif 4" pitchFamily="18" charset="-120"/>
              </a:rPr>
              <a:t> eLearning</a:t>
            </a:r>
            <a:endParaRPr lang="en-US" sz="3600" dirty="0"/>
          </a:p>
        </p:txBody>
      </p:sp>
      <p:sp>
        <p:nvSpPr>
          <p:cNvPr id="4" name="Text 2"/>
          <p:cNvSpPr/>
          <p:nvPr/>
        </p:nvSpPr>
        <p:spPr>
          <a:xfrm>
            <a:off x="812800" y="3446760"/>
            <a:ext cx="4264406"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Designed eLearning with video, audio and imagery, produced for you at the press of a button.</a:t>
            </a:r>
            <a:endParaRPr lang="en-US" sz="1600" dirty="0"/>
          </a:p>
        </p:txBody>
      </p:sp>
      <p:pic>
        <p:nvPicPr>
          <p:cNvPr id="5" name="Image 0" descr="The Open eLMS Learning library with the Create new course card: generate with AI or start blank">    </p:cNvPr>
          <p:cNvPicPr>
            <a:picLocks noChangeAspect="1"/>
          </p:cNvPicPr>
          <p:nvPr/>
        </p:nvPicPr>
        <p:blipFill>
          <a:blip r:embed="rId1"/>
          <a:srcRect l="0" r="0" t="-24" b="-24"/>
          <a:stretch/>
        </p:blipFill>
        <p:spPr>
          <a:xfrm>
            <a:off x="5359400" y="2031305"/>
            <a:ext cx="60198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01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Describe it, or </a:t>
            </a:r>
            <a:r>
              <a:rPr lang="en-US" sz="3600" b="1" i="0" dirty="0">
                <a:solidFill>
                  <a:srgbClr val="C2295C"/>
                </a:solidFill>
                <a:latin typeface="Source Serif 4" pitchFamily="18" charset="0"/>
                <a:ea typeface="Source Serif 4" pitchFamily="18" charset="-122"/>
                <a:cs typeface="Source Serif 4" pitchFamily="18" charset="-120"/>
              </a:rPr>
              <a:t>upload a document</a:t>
            </a:r>
            <a:endParaRPr lang="en-US" sz="3600" dirty="0"/>
          </a:p>
        </p:txBody>
      </p:sp>
      <p:sp>
        <p:nvSpPr>
          <p:cNvPr id="4" name="Text 2"/>
          <p:cNvSpPr/>
          <p:nvPr/>
        </p:nvSpPr>
        <p:spPr>
          <a:xfrm>
            <a:off x="812800" y="3594100"/>
            <a:ext cx="4722241"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Enter the course description and objectives, or upload a Word, PDF or PowerPoint file.</a:t>
            </a:r>
            <a:endParaRPr lang="en-US" sz="1600" dirty="0"/>
          </a:p>
        </p:txBody>
      </p:sp>
      <p:pic>
        <p:nvPicPr>
          <p:cNvPr id="5" name="Image 0" descr="The Open eLMS AI Assistant with tools including Create New eLearning">    </p:cNvPr>
          <p:cNvPicPr>
            <a:picLocks noChangeAspect="1"/>
          </p:cNvPicPr>
          <p:nvPr/>
        </p:nvPicPr>
        <p:blipFill>
          <a:blip r:embed="rId1"/>
          <a:srcRect l="0" r="0" t="-8" b="-8"/>
          <a:stretch/>
        </p:blipFill>
        <p:spPr>
          <a:xfrm>
            <a:off x="5803900" y="2031305"/>
            <a:ext cx="55753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01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Press generate, and </a:t>
            </a:r>
            <a:r>
              <a:rPr lang="en-US" sz="3600" b="1" i="0" dirty="0">
                <a:solidFill>
                  <a:srgbClr val="C2295C"/>
                </a:solidFill>
                <a:latin typeface="Source Serif 4" pitchFamily="18" charset="0"/>
                <a:ea typeface="Source Serif 4" pitchFamily="18" charset="-122"/>
                <a:cs typeface="Source Serif 4" pitchFamily="18" charset="-120"/>
              </a:rPr>
              <a:t>it’s done</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2–10</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minutes per course</a:t>
            </a:r>
            <a:endParaRPr lang="en-US" sz="1400" dirty="0"/>
          </a:p>
        </p:txBody>
      </p:sp>
      <p:sp>
        <p:nvSpPr>
          <p:cNvPr id="7" name="Text 5"/>
          <p:cNvSpPr/>
          <p:nvPr/>
        </p:nvSpPr>
        <p:spPr>
          <a:xfrm>
            <a:off x="5156200" y="3557290"/>
            <a:ext cx="640969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The finished eLearning arrives in minutes, and you get an email the moment it’s ready.</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02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Image library, </a:t>
            </a:r>
            <a:r>
              <a:rPr lang="en-US" sz="3600" b="1" i="0" dirty="0">
                <a:solidFill>
                  <a:srgbClr val="C2295C"/>
                </a:solidFill>
                <a:latin typeface="Source Serif 4" pitchFamily="18" charset="0"/>
                <a:ea typeface="Source Serif 4" pitchFamily="18" charset="-122"/>
                <a:cs typeface="Source Serif 4" pitchFamily="18" charset="-120"/>
              </a:rPr>
              <a:t>and growing</a:t>
            </a:r>
            <a:endParaRPr lang="en-US" sz="3600" dirty="0"/>
          </a:p>
        </p:txBody>
      </p:sp>
      <p:sp>
        <p:nvSpPr>
          <p:cNvPr id="4" name="Shape 2"/>
          <p:cNvSpPr/>
          <p:nvPr/>
        </p:nvSpPr>
        <p:spPr>
          <a:xfrm>
            <a:off x="812800" y="3098800"/>
            <a:ext cx="3937000" cy="1579761"/>
          </a:xfrm>
          <a:prstGeom prst="roundRect">
            <a:avLst>
              <a:gd name="adj" fmla="val 4824"/>
            </a:avLst>
          </a:prstGeom>
          <a:solidFill>
            <a:srgbClr val="F6F8F9"/>
          </a:solidFill>
          <a:ln/>
        </p:spPr>
      </p:sp>
      <p:sp>
        <p:nvSpPr>
          <p:cNvPr id="5" name="Text 3"/>
          <p:cNvSpPr/>
          <p:nvPr/>
        </p:nvSpPr>
        <p:spPr>
          <a:xfrm>
            <a:off x="1117600" y="3403600"/>
            <a:ext cx="342722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C2295C"/>
                </a:solidFill>
                <a:latin typeface="Source Serif 4" pitchFamily="18" charset="0"/>
                <a:ea typeface="Source Serif 4" pitchFamily="18" charset="-122"/>
                <a:cs typeface="Source Serif 4" pitchFamily="18" charset="-120"/>
              </a:rPr>
              <a:t>150,000+</a:t>
            </a:r>
            <a:endParaRPr lang="en-US" sz="4800" dirty="0"/>
          </a:p>
        </p:txBody>
      </p:sp>
      <p:sp>
        <p:nvSpPr>
          <p:cNvPr id="6" name="Text 4"/>
          <p:cNvSpPr/>
          <p:nvPr/>
        </p:nvSpPr>
        <p:spPr>
          <a:xfrm>
            <a:off x="1117600" y="412492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images, plus 2,000–3,000 a week</a:t>
            </a:r>
            <a:endParaRPr lang="en-US" sz="1400" dirty="0"/>
          </a:p>
        </p:txBody>
      </p:sp>
      <p:sp>
        <p:nvSpPr>
          <p:cNvPr id="7" name="Text 5"/>
          <p:cNvSpPr/>
          <p:nvPr/>
        </p:nvSpPr>
        <p:spPr>
          <a:xfrm>
            <a:off x="5156200" y="3391595"/>
            <a:ext cx="6409690"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The AI uses them when it generates a course, and you can search them by text in the editor and drop any image straight into your learning.</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03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image generation: </a:t>
            </a:r>
            <a:r>
              <a:rPr lang="en-US" sz="3600" b="1" i="0" dirty="0">
                <a:solidFill>
                  <a:srgbClr val="C2295C"/>
                </a:solidFill>
                <a:latin typeface="Source Serif 4" pitchFamily="18" charset="0"/>
                <a:ea typeface="Source Serif 4" pitchFamily="18" charset="-122"/>
                <a:cs typeface="Source Serif 4" pitchFamily="18" charset="-120"/>
              </a:rPr>
              <a:t>images of anything</a:t>
            </a:r>
            <a:endParaRPr lang="en-US" sz="3600" dirty="0"/>
          </a:p>
        </p:txBody>
      </p:sp>
      <p:sp>
        <p:nvSpPr>
          <p:cNvPr id="4" name="Shape 2"/>
          <p:cNvSpPr/>
          <p:nvPr/>
        </p:nvSpPr>
        <p:spPr>
          <a:xfrm>
            <a:off x="815975" y="1938536"/>
            <a:ext cx="3414117" cy="2215852"/>
          </a:xfrm>
          <a:prstGeom prst="roundRect">
            <a:avLst>
              <a:gd name="adj" fmla="val 3296"/>
            </a:avLst>
          </a:prstGeom>
          <a:solidFill>
            <a:srgbClr val="FFFFFF"/>
          </a:solidFill>
          <a:ln w="6350">
            <a:solidFill>
              <a:srgbClr val="E3E9EB"/>
            </a:solidFill>
            <a:prstDash val="solid"/>
          </a:ln>
        </p:spPr>
      </p:sp>
      <p:sp>
        <p:nvSpPr>
          <p:cNvPr id="5" name="Text 3"/>
          <p:cNvSpPr/>
          <p:nvPr/>
        </p:nvSpPr>
        <p:spPr>
          <a:xfrm>
            <a:off x="1073150" y="2195711"/>
            <a:ext cx="298676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1</a:t>
            </a:r>
            <a:endParaRPr lang="en-US" sz="3200" dirty="0"/>
          </a:p>
        </p:txBody>
      </p:sp>
      <p:sp>
        <p:nvSpPr>
          <p:cNvPr id="6" name="Text 4"/>
          <p:cNvSpPr/>
          <p:nvPr/>
        </p:nvSpPr>
        <p:spPr>
          <a:xfrm>
            <a:off x="1073150" y="2744291"/>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Describe</a:t>
            </a:r>
            <a:endParaRPr lang="en-US" sz="2000" dirty="0"/>
          </a:p>
        </p:txBody>
      </p:sp>
      <p:sp>
        <p:nvSpPr>
          <p:cNvPr id="7" name="Text 5"/>
          <p:cNvSpPr/>
          <p:nvPr/>
        </p:nvSpPr>
        <p:spPr>
          <a:xfrm>
            <a:off x="1073150" y="3150691"/>
            <a:ext cx="2986760"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Type what you need, such as a polar bear in the desert playing with balloons.</a:t>
            </a:r>
            <a:endParaRPr lang="en-US" sz="1400" dirty="0"/>
          </a:p>
        </p:txBody>
      </p:sp>
      <p:sp>
        <p:nvSpPr>
          <p:cNvPr id="8" name="Shape 6"/>
          <p:cNvSpPr/>
          <p:nvPr/>
        </p:nvSpPr>
        <p:spPr>
          <a:xfrm>
            <a:off x="4388842" y="1938536"/>
            <a:ext cx="3414216" cy="2215852"/>
          </a:xfrm>
          <a:prstGeom prst="roundRect">
            <a:avLst>
              <a:gd name="adj" fmla="val 3296"/>
            </a:avLst>
          </a:prstGeom>
          <a:solidFill>
            <a:srgbClr val="FFFFFF"/>
          </a:solidFill>
          <a:ln w="6350">
            <a:solidFill>
              <a:srgbClr val="E3E9EB"/>
            </a:solidFill>
            <a:prstDash val="solid"/>
          </a:ln>
        </p:spPr>
      </p:sp>
      <p:sp>
        <p:nvSpPr>
          <p:cNvPr id="9" name="Text 7"/>
          <p:cNvSpPr/>
          <p:nvPr/>
        </p:nvSpPr>
        <p:spPr>
          <a:xfrm>
            <a:off x="4646017" y="219571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2</a:t>
            </a:r>
            <a:endParaRPr lang="en-US" sz="3200" dirty="0"/>
          </a:p>
        </p:txBody>
      </p:sp>
      <p:sp>
        <p:nvSpPr>
          <p:cNvPr id="10" name="Text 8"/>
          <p:cNvSpPr/>
          <p:nvPr/>
        </p:nvSpPr>
        <p:spPr>
          <a:xfrm>
            <a:off x="4646017" y="274429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Generate</a:t>
            </a:r>
            <a:endParaRPr lang="en-US" sz="2000" dirty="0"/>
          </a:p>
        </p:txBody>
      </p:sp>
      <p:sp>
        <p:nvSpPr>
          <p:cNvPr id="11" name="Text 9"/>
          <p:cNvSpPr/>
          <p:nvPr/>
        </p:nvSpPr>
        <p:spPr>
          <a:xfrm>
            <a:off x="4646017" y="3150691"/>
            <a:ext cx="298686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The AI creates the image afresh, on brand, in seconds.</a:t>
            </a:r>
            <a:endParaRPr lang="en-US" sz="1400" dirty="0"/>
          </a:p>
        </p:txBody>
      </p:sp>
      <p:sp>
        <p:nvSpPr>
          <p:cNvPr id="12" name="Shape 10"/>
          <p:cNvSpPr/>
          <p:nvPr/>
        </p:nvSpPr>
        <p:spPr>
          <a:xfrm>
            <a:off x="7961809" y="1938536"/>
            <a:ext cx="3414216" cy="2215852"/>
          </a:xfrm>
          <a:prstGeom prst="roundRect">
            <a:avLst>
              <a:gd name="adj" fmla="val 3296"/>
            </a:avLst>
          </a:prstGeom>
          <a:solidFill>
            <a:srgbClr val="FFFFFF"/>
          </a:solidFill>
          <a:ln w="6350">
            <a:solidFill>
              <a:srgbClr val="E3E9EB"/>
            </a:solidFill>
            <a:prstDash val="solid"/>
          </a:ln>
        </p:spPr>
      </p:sp>
      <p:sp>
        <p:nvSpPr>
          <p:cNvPr id="13" name="Text 11"/>
          <p:cNvSpPr/>
          <p:nvPr/>
        </p:nvSpPr>
        <p:spPr>
          <a:xfrm>
            <a:off x="8218984" y="219571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3</a:t>
            </a:r>
            <a:endParaRPr lang="en-US" sz="3200" dirty="0"/>
          </a:p>
        </p:txBody>
      </p:sp>
      <p:sp>
        <p:nvSpPr>
          <p:cNvPr id="14" name="Text 12"/>
          <p:cNvSpPr/>
          <p:nvPr/>
        </p:nvSpPr>
        <p:spPr>
          <a:xfrm>
            <a:off x="8218984" y="274429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Insert</a:t>
            </a:r>
            <a:endParaRPr lang="en-US" sz="2000" dirty="0"/>
          </a:p>
        </p:txBody>
      </p:sp>
      <p:sp>
        <p:nvSpPr>
          <p:cNvPr id="15" name="Text 13"/>
          <p:cNvSpPr/>
          <p:nvPr/>
        </p:nvSpPr>
        <p:spPr>
          <a:xfrm>
            <a:off x="8218984" y="3150691"/>
            <a:ext cx="298686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It drops straight into your eLearning, replacing the image that was there.</a:t>
            </a:r>
            <a:endParaRPr lang="en-US" sz="1400" dirty="0"/>
          </a:p>
        </p:txBody>
      </p:sp>
      <p:pic>
        <p:nvPicPr>
          <p:cNvPr id="16"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7" name="Text 1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04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Animations library: </a:t>
            </a:r>
            <a:r>
              <a:rPr lang="en-US" sz="3600" b="1" i="0" dirty="0">
                <a:solidFill>
                  <a:srgbClr val="C2295C"/>
                </a:solidFill>
                <a:latin typeface="Source Serif 4" pitchFamily="18" charset="0"/>
                <a:ea typeface="Source Serif 4" pitchFamily="18" charset="-122"/>
                <a:cs typeface="Source Serif 4" pitchFamily="18" charset="-120"/>
              </a:rPr>
              <a:t>23 years</a:t>
            </a:r>
            <a:r>
              <a:rPr lang="en-US" sz="3600" b="1" i="0" dirty="0">
                <a:solidFill>
                  <a:srgbClr val="182025"/>
                </a:solidFill>
                <a:latin typeface="Source Serif 4" pitchFamily="18" charset="0"/>
                <a:ea typeface="Source Serif 4" pitchFamily="18" charset="-122"/>
                <a:cs typeface="Source Serif 4" pitchFamily="18" charset="-120"/>
              </a:rPr>
              <a:t> in house</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1,000+</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animations and growing</a:t>
            </a:r>
            <a:endParaRPr lang="en-US" sz="1400" dirty="0"/>
          </a:p>
        </p:txBody>
      </p:sp>
      <p:sp>
        <p:nvSpPr>
          <p:cNvPr id="7" name="Text 5"/>
          <p:cNvSpPr/>
          <p:nvPr/>
        </p:nvSpPr>
        <p:spPr>
          <a:xfrm>
            <a:off x="5156200" y="3557290"/>
            <a:ext cx="640969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The AI places them naturally: the sun in the sky, smoke rising from a fire. Scenes gain life and depth.</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05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Design heuristics: AI </a:t>
            </a:r>
            <a:r>
              <a:rPr lang="en-US" sz="3600" b="1" i="0" dirty="0">
                <a:solidFill>
                  <a:srgbClr val="C2295C"/>
                </a:solidFill>
                <a:latin typeface="Source Serif 4" pitchFamily="18" charset="0"/>
                <a:ea typeface="Source Serif 4" pitchFamily="18" charset="-122"/>
                <a:cs typeface="Source Serif 4" pitchFamily="18" charset="-120"/>
              </a:rPr>
              <a:t>trained by the best</a:t>
            </a:r>
            <a:endParaRPr lang="en-US" sz="3600" dirty="0"/>
          </a:p>
        </p:txBody>
      </p:sp>
      <p:sp>
        <p:nvSpPr>
          <p:cNvPr id="4" name="Text 2"/>
          <p:cNvSpPr/>
          <p:nvPr/>
        </p:nvSpPr>
        <p:spPr>
          <a:xfrm>
            <a:off x="812800" y="1935361"/>
            <a:ext cx="9156700" cy="319980"/>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23 years of designs became rules the AI design engine follows, so the layout adapts to every scene.</a:t>
            </a:r>
            <a:endParaRPr lang="en-US" sz="1600" dirty="0"/>
          </a:p>
        </p:txBody>
      </p:sp>
      <p:sp>
        <p:nvSpPr>
          <p:cNvPr id="5" name="Shape 3"/>
          <p:cNvSpPr/>
          <p:nvPr/>
        </p:nvSpPr>
        <p:spPr>
          <a:xfrm>
            <a:off x="815975" y="2537916"/>
            <a:ext cx="5200650" cy="1101030"/>
          </a:xfrm>
          <a:prstGeom prst="roundRect">
            <a:avLst>
              <a:gd name="adj" fmla="val 6632"/>
            </a:avLst>
          </a:prstGeom>
          <a:solidFill>
            <a:srgbClr val="FFFFFF"/>
          </a:solidFill>
          <a:ln w="6350">
            <a:solidFill>
              <a:srgbClr val="E3E9EB"/>
            </a:solidFill>
            <a:prstDash val="solid"/>
          </a:ln>
        </p:spPr>
      </p:sp>
      <p:sp>
        <p:nvSpPr>
          <p:cNvPr id="6" name="Text 4"/>
          <p:cNvSpPr/>
          <p:nvPr/>
        </p:nvSpPr>
        <p:spPr>
          <a:xfrm>
            <a:off x="1073150" y="2795091"/>
            <a:ext cx="482688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E5CBC"/>
                </a:solidFill>
                <a:latin typeface="Source Sans 3" pitchFamily="34" charset="0"/>
                <a:ea typeface="Source Sans 3" pitchFamily="34" charset="-122"/>
                <a:cs typeface="Source Sans 3" pitchFamily="34" charset="-120"/>
              </a:rPr>
              <a:t>SPACE ON THE LEFT</a:t>
            </a:r>
            <a:endParaRPr lang="en-US" sz="1200" dirty="0"/>
          </a:p>
        </p:txBody>
      </p:sp>
      <p:sp>
        <p:nvSpPr>
          <p:cNvPr id="7" name="Text 5"/>
          <p:cNvSpPr/>
          <p:nvPr/>
        </p:nvSpPr>
        <p:spPr>
          <a:xfrm>
            <a:off x="1073150" y="3084612"/>
            <a:ext cx="4826889"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82025"/>
                </a:solidFill>
                <a:latin typeface="Source Serif 4" pitchFamily="18" charset="0"/>
                <a:ea typeface="Source Serif 4" pitchFamily="18" charset="-122"/>
                <a:cs typeface="Source Serif 4" pitchFamily="18" charset="-120"/>
              </a:rPr>
              <a:t>The presenter stands in mid shot.</a:t>
            </a:r>
            <a:endParaRPr lang="en-US" sz="1800" dirty="0"/>
          </a:p>
        </p:txBody>
      </p:sp>
      <p:sp>
        <p:nvSpPr>
          <p:cNvPr id="8" name="Shape 6"/>
          <p:cNvSpPr/>
          <p:nvPr/>
        </p:nvSpPr>
        <p:spPr>
          <a:xfrm>
            <a:off x="6175375" y="2537916"/>
            <a:ext cx="5200650" cy="1101030"/>
          </a:xfrm>
          <a:prstGeom prst="roundRect">
            <a:avLst>
              <a:gd name="adj" fmla="val 6632"/>
            </a:avLst>
          </a:prstGeom>
          <a:solidFill>
            <a:srgbClr val="FFFFFF"/>
          </a:solidFill>
          <a:ln w="6350">
            <a:solidFill>
              <a:srgbClr val="E3E9EB"/>
            </a:solidFill>
            <a:prstDash val="solid"/>
          </a:ln>
        </p:spPr>
      </p:sp>
      <p:sp>
        <p:nvSpPr>
          <p:cNvPr id="9" name="Text 7"/>
          <p:cNvSpPr/>
          <p:nvPr/>
        </p:nvSpPr>
        <p:spPr>
          <a:xfrm>
            <a:off x="6432550" y="2795091"/>
            <a:ext cx="4826889"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4E5CBC"/>
                </a:solidFill>
                <a:latin typeface="Source Sans 3" pitchFamily="34" charset="0"/>
                <a:ea typeface="Source Sans 3" pitchFamily="34" charset="-122"/>
                <a:cs typeface="Source Sans 3" pitchFamily="34" charset="-120"/>
              </a:rPr>
              <a:t>MORE FLOOR IN VIEW</a:t>
            </a:r>
            <a:endParaRPr lang="en-US" sz="1200" dirty="0"/>
          </a:p>
        </p:txBody>
      </p:sp>
      <p:sp>
        <p:nvSpPr>
          <p:cNvPr id="10" name="Text 8"/>
          <p:cNvSpPr/>
          <p:nvPr/>
        </p:nvSpPr>
        <p:spPr>
          <a:xfrm>
            <a:off x="6432550" y="3084612"/>
            <a:ext cx="4826889" cy="322560"/>
          </a:xfrm>
          <a:prstGeom prst="rect">
            <a:avLst/>
          </a:prstGeom>
          <a:noFill/>
          <a:ln/>
        </p:spPr>
        <p:txBody>
          <a:bodyPr wrap="square" lIns="0" tIns="0" rIns="0" bIns="0" rtlCol="0" anchor="t">
            <a:normAutofit/>
          </a:bodyPr>
          <a:lstStyle/>
          <a:p>
            <a:pPr algn="l" indent="0" marL="0">
              <a:lnSpc>
                <a:spcPts val="2340"/>
              </a:lnSpc>
              <a:buNone/>
            </a:pPr>
            <a:r>
              <a:rPr lang="en-US" sz="1800" b="1" dirty="0">
                <a:solidFill>
                  <a:srgbClr val="182025"/>
                </a:solidFill>
                <a:latin typeface="Source Serif 4" pitchFamily="18" charset="0"/>
                <a:ea typeface="Source Serif 4" pitchFamily="18" charset="-122"/>
                <a:cs typeface="Source Serif 4" pitchFamily="18" charset="-120"/>
              </a:rPr>
              <a:t>A long shot, entering from the right.</a:t>
            </a:r>
            <a:endParaRPr lang="en-US" sz="1800" dirty="0"/>
          </a:p>
        </p:txBody>
      </p:sp>
      <p:pic>
        <p:nvPicPr>
          <p:cNvPr id="11"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2" name="Text 9"/>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06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Presenters and voiceovers: </a:t>
            </a:r>
            <a:r>
              <a:rPr lang="en-US" sz="3600" b="1" i="0" dirty="0">
                <a:solidFill>
                  <a:srgbClr val="C2295C"/>
                </a:solidFill>
                <a:latin typeface="Source Serif 4" pitchFamily="18" charset="0"/>
                <a:ea typeface="Source Serif 4" pitchFamily="18" charset="-122"/>
                <a:cs typeface="Source Serif 4" pitchFamily="18" charset="-120"/>
              </a:rPr>
              <a:t>hyper-realistic</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AI lip-synced presenters introduce every course and congratulate learners at the end, in any language.</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Users">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More attention, better encoding, better recall.</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07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Translations: </a:t>
            </a:r>
            <a:r>
              <a:rPr lang="en-US" sz="3600" b="1" i="0" dirty="0">
                <a:solidFill>
                  <a:srgbClr val="C2295C"/>
                </a:solidFill>
                <a:latin typeface="Source Serif 4" pitchFamily="18" charset="0"/>
                <a:ea typeface="Source Serif 4" pitchFamily="18" charset="-122"/>
                <a:cs typeface="Source Serif 4" pitchFamily="18" charset="-120"/>
              </a:rPr>
              <a:t>into any language</a:t>
            </a:r>
            <a:endParaRPr lang="en-US" sz="3600" dirty="0"/>
          </a:p>
        </p:txBody>
      </p:sp>
      <p:sp>
        <p:nvSpPr>
          <p:cNvPr id="4" name="Text 2"/>
          <p:cNvSpPr/>
          <p:nvPr/>
        </p:nvSpPr>
        <p:spPr>
          <a:xfrm>
            <a:off x="812800" y="3557290"/>
            <a:ext cx="7809357"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Translate the whole course, voiceovers and presenters included, in a single click.</a:t>
            </a:r>
            <a:endParaRPr lang="en-US" sz="1800" dirty="0"/>
          </a:p>
        </p:txBody>
      </p:sp>
      <p:pic>
        <p:nvPicPr>
          <p:cNvPr id="5" name="Image 0" descr="The Open eLMS Add language menu listing French, Spanish, German, Japanese, Chinese, Arabic, Hindi and more">    </p:cNvPr>
          <p:cNvPicPr>
            <a:picLocks noChangeAspect="1"/>
          </p:cNvPicPr>
          <p:nvPr/>
        </p:nvPicPr>
        <p:blipFill>
          <a:blip r:embed="rId1"/>
          <a:srcRect l="-8" r="-8" t="0" b="0"/>
          <a:stretch/>
        </p:blipFill>
        <p:spPr>
          <a:xfrm>
            <a:off x="9004300" y="2031305"/>
            <a:ext cx="2374900" cy="3714750"/>
          </a:xfrm>
          <a:prstGeom prst="roundRect">
            <a:avLst>
              <a:gd name="adj" fmla="val 4278"/>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08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Help and support: </a:t>
            </a:r>
            <a:r>
              <a:rPr lang="en-US" sz="3600" b="1" i="0" dirty="0">
                <a:solidFill>
                  <a:srgbClr val="C2295C"/>
                </a:solidFill>
                <a:latin typeface="Source Serif 4" pitchFamily="18" charset="0"/>
                <a:ea typeface="Source Serif 4" pitchFamily="18" charset="-122"/>
                <a:cs typeface="Source Serif 4" pitchFamily="18" charset="-120"/>
              </a:rPr>
              <a:t>free training</a:t>
            </a:r>
            <a:r>
              <a:rPr lang="en-US" sz="3600" b="1" i="0" dirty="0">
                <a:solidFill>
                  <a:srgbClr val="182025"/>
                </a:solidFill>
                <a:latin typeface="Source Serif 4" pitchFamily="18" charset="0"/>
                <a:ea typeface="Source Serif 4" pitchFamily="18" charset="-122"/>
                <a:cs typeface="Source Serif 4" pitchFamily="18" charset="-120"/>
              </a:rPr>
              <a:t> and AI help</a:t>
            </a:r>
            <a:endParaRPr lang="en-US" sz="3600" dirty="0"/>
          </a:p>
        </p:txBody>
      </p:sp>
      <p:sp>
        <p:nvSpPr>
          <p:cNvPr id="4" name="Text 2"/>
          <p:cNvSpPr/>
          <p:nvPr/>
        </p:nvSpPr>
        <p:spPr>
          <a:xfrm>
            <a:off x="812800" y="3594100"/>
            <a:ext cx="6265799"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A free one-to-one training session for Enterprise users, plus an AI assistant with just-in-time advice and video walkthroughs.</a:t>
            </a:r>
            <a:endParaRPr lang="en-US" sz="1600" dirty="0"/>
          </a:p>
        </p:txBody>
      </p:sp>
      <p:pic>
        <p:nvPicPr>
          <p:cNvPr id="5" name="Image 0" descr="The Open eLMS AI Assistant on a desktop screen, offering help and support, set-up and learning tools">    </p:cNvPr>
          <p:cNvPicPr>
            <a:picLocks noChangeAspect="1"/>
          </p:cNvPicPr>
          <p:nvPr/>
        </p:nvPicPr>
        <p:blipFill>
          <a:blip r:embed="rId1"/>
          <a:srcRect l="0" r="0" t="-11" b="-11"/>
          <a:stretch/>
        </p:blipFill>
        <p:spPr>
          <a:xfrm>
            <a:off x="7302500" y="2031305"/>
            <a:ext cx="4076700" cy="3714750"/>
          </a:xfrm>
          <a:prstGeom prst="rect">
            <a:avLst/>
          </a:prstGeom>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09 OF 11</a:t>
            </a:r>
            <a:endParaRPr lang="en-US" sz="1200" dirty="0"/>
          </a:p>
        </p:txBody>
      </p:sp>
      <p:sp>
        <p:nvSpPr>
          <p:cNvPr id="3" name="Text 1"/>
          <p:cNvSpPr/>
          <p:nvPr>
            <p:ph type="title"/>
          </p:nvPr>
        </p:nvSpPr>
        <p:spPr>
          <a:xfrm>
            <a:off x="812800" y="1127720"/>
            <a:ext cx="10883392"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Multichannel learning: </a:t>
            </a:r>
            <a:r>
              <a:rPr lang="en-US" sz="3600" b="1" i="0" dirty="0">
                <a:solidFill>
                  <a:srgbClr val="C2295C"/>
                </a:solidFill>
                <a:latin typeface="Source Serif 4" pitchFamily="18" charset="0"/>
                <a:ea typeface="Source Serif 4" pitchFamily="18" charset="-122"/>
                <a:cs typeface="Source Serif 4" pitchFamily="18" charset="-120"/>
              </a:rPr>
              <a:t>one input, many outputs</a:t>
            </a:r>
            <a:endParaRPr lang="en-US" sz="3600" dirty="0"/>
          </a:p>
        </p:txBody>
      </p:sp>
      <p:sp>
        <p:nvSpPr>
          <p:cNvPr id="4" name="Shape 2"/>
          <p:cNvSpPr/>
          <p:nvPr/>
        </p:nvSpPr>
        <p:spPr>
          <a:xfrm>
            <a:off x="812800" y="2438202"/>
            <a:ext cx="2527300" cy="1394321"/>
          </a:xfrm>
          <a:prstGeom prst="roundRect">
            <a:avLst>
              <a:gd name="adj" fmla="val 5465"/>
            </a:avLst>
          </a:prstGeom>
          <a:solidFill>
            <a:srgbClr val="ECF3F4"/>
          </a:solidFill>
          <a:ln/>
        </p:spPr>
      </p:sp>
      <p:pic>
        <p:nvPicPr>
          <p:cNvPr id="5" name="Image 0" descr="GraduationCap">    </p:cNvPr>
          <p:cNvPicPr>
            <a:picLocks noChangeAspect="1"/>
          </p:cNvPicPr>
          <p:nvPr/>
        </p:nvPicPr>
        <p:blipFill>
          <a:blip r:embed="rId1"/>
          <a:srcRect l="0" r="0" t="0" b="0"/>
          <a:stretch/>
        </p:blipFill>
        <p:spPr>
          <a:xfrm>
            <a:off x="1016000" y="2641402"/>
            <a:ext cx="304800" cy="304800"/>
          </a:xfrm>
          <a:prstGeom prst="rect">
            <a:avLst/>
          </a:prstGeom>
        </p:spPr>
      </p:pic>
      <p:sp>
        <p:nvSpPr>
          <p:cNvPr id="6" name="Text 3"/>
          <p:cNvSpPr/>
          <p:nvPr/>
        </p:nvSpPr>
        <p:spPr>
          <a:xfrm>
            <a:off x="1016000" y="304780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eLearning</a:t>
            </a:r>
            <a:endParaRPr lang="en-US" sz="1800" dirty="0"/>
          </a:p>
        </p:txBody>
      </p:sp>
      <p:sp>
        <p:nvSpPr>
          <p:cNvPr id="7" name="Text 4"/>
          <p:cNvSpPr/>
          <p:nvPr/>
        </p:nvSpPr>
        <p:spPr>
          <a:xfrm>
            <a:off x="1016000" y="3423642"/>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SCORM, ready for any LMS</a:t>
            </a:r>
            <a:endParaRPr lang="en-US" sz="1200" dirty="0"/>
          </a:p>
        </p:txBody>
      </p:sp>
      <p:sp>
        <p:nvSpPr>
          <p:cNvPr id="8" name="Shape 5"/>
          <p:cNvSpPr/>
          <p:nvPr/>
        </p:nvSpPr>
        <p:spPr>
          <a:xfrm>
            <a:off x="3492500" y="2438202"/>
            <a:ext cx="2527300" cy="1394321"/>
          </a:xfrm>
          <a:prstGeom prst="roundRect">
            <a:avLst>
              <a:gd name="adj" fmla="val 5465"/>
            </a:avLst>
          </a:prstGeom>
          <a:solidFill>
            <a:srgbClr val="ECF3F4"/>
          </a:solidFill>
          <a:ln/>
        </p:spPr>
      </p:sp>
      <p:pic>
        <p:nvPicPr>
          <p:cNvPr id="9" name="Image 1" descr="Play">    </p:cNvPr>
          <p:cNvPicPr>
            <a:picLocks noChangeAspect="1"/>
          </p:cNvPicPr>
          <p:nvPr/>
        </p:nvPicPr>
        <p:blipFill>
          <a:blip r:embed="rId2"/>
          <a:srcRect l="0" r="0" t="0" b="0"/>
          <a:stretch/>
        </p:blipFill>
        <p:spPr>
          <a:xfrm>
            <a:off x="3695700" y="2641402"/>
            <a:ext cx="304800" cy="304800"/>
          </a:xfrm>
          <a:prstGeom prst="rect">
            <a:avLst/>
          </a:prstGeom>
        </p:spPr>
      </p:pic>
      <p:sp>
        <p:nvSpPr>
          <p:cNvPr id="10" name="Text 6"/>
          <p:cNvSpPr/>
          <p:nvPr/>
        </p:nvSpPr>
        <p:spPr>
          <a:xfrm>
            <a:off x="3695700" y="304780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Videos</a:t>
            </a:r>
            <a:endParaRPr lang="en-US" sz="1800" dirty="0"/>
          </a:p>
        </p:txBody>
      </p:sp>
      <p:sp>
        <p:nvSpPr>
          <p:cNvPr id="11" name="Text 7"/>
          <p:cNvSpPr/>
          <p:nvPr/>
        </p:nvSpPr>
        <p:spPr>
          <a:xfrm>
            <a:off x="3695700" y="3423642"/>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With AI presenters</a:t>
            </a:r>
            <a:endParaRPr lang="en-US" sz="1200" dirty="0"/>
          </a:p>
        </p:txBody>
      </p:sp>
      <p:sp>
        <p:nvSpPr>
          <p:cNvPr id="12" name="Shape 8"/>
          <p:cNvSpPr/>
          <p:nvPr/>
        </p:nvSpPr>
        <p:spPr>
          <a:xfrm>
            <a:off x="6172200" y="2438202"/>
            <a:ext cx="2527300" cy="1394321"/>
          </a:xfrm>
          <a:prstGeom prst="roundRect">
            <a:avLst>
              <a:gd name="adj" fmla="val 5465"/>
            </a:avLst>
          </a:prstGeom>
          <a:solidFill>
            <a:srgbClr val="ECF3F4"/>
          </a:solidFill>
          <a:ln/>
        </p:spPr>
      </p:sp>
      <p:pic>
        <p:nvPicPr>
          <p:cNvPr id="13" name="Image 2" descr="Chat">    </p:cNvPr>
          <p:cNvPicPr>
            <a:picLocks noChangeAspect="1"/>
          </p:cNvPicPr>
          <p:nvPr/>
        </p:nvPicPr>
        <p:blipFill>
          <a:blip r:embed="rId3"/>
          <a:srcRect l="0" r="0" t="0" b="0"/>
          <a:stretch/>
        </p:blipFill>
        <p:spPr>
          <a:xfrm>
            <a:off x="6375400" y="2641402"/>
            <a:ext cx="304800" cy="304800"/>
          </a:xfrm>
          <a:prstGeom prst="rect">
            <a:avLst/>
          </a:prstGeom>
        </p:spPr>
      </p:pic>
      <p:sp>
        <p:nvSpPr>
          <p:cNvPr id="14" name="Text 9"/>
          <p:cNvSpPr/>
          <p:nvPr/>
        </p:nvSpPr>
        <p:spPr>
          <a:xfrm>
            <a:off x="6375400" y="304780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Podcasts</a:t>
            </a:r>
            <a:endParaRPr lang="en-US" sz="1800" dirty="0"/>
          </a:p>
        </p:txBody>
      </p:sp>
      <p:sp>
        <p:nvSpPr>
          <p:cNvPr id="15" name="Text 10"/>
          <p:cNvSpPr/>
          <p:nvPr/>
        </p:nvSpPr>
        <p:spPr>
          <a:xfrm>
            <a:off x="6375400" y="3423642"/>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Learning on the go</a:t>
            </a:r>
            <a:endParaRPr lang="en-US" sz="1200" dirty="0"/>
          </a:p>
        </p:txBody>
      </p:sp>
      <p:sp>
        <p:nvSpPr>
          <p:cNvPr id="16" name="Shape 11"/>
          <p:cNvSpPr/>
          <p:nvPr/>
        </p:nvSpPr>
        <p:spPr>
          <a:xfrm>
            <a:off x="8851900" y="2438202"/>
            <a:ext cx="2527300" cy="1394321"/>
          </a:xfrm>
          <a:prstGeom prst="roundRect">
            <a:avLst>
              <a:gd name="adj" fmla="val 5465"/>
            </a:avLst>
          </a:prstGeom>
          <a:solidFill>
            <a:srgbClr val="ECF3F4"/>
          </a:solidFill>
          <a:ln/>
        </p:spPr>
      </p:sp>
      <p:pic>
        <p:nvPicPr>
          <p:cNvPr id="17" name="Image 3" descr="Book">    </p:cNvPr>
          <p:cNvPicPr>
            <a:picLocks noChangeAspect="1"/>
          </p:cNvPicPr>
          <p:nvPr/>
        </p:nvPicPr>
        <p:blipFill>
          <a:blip r:embed="rId4"/>
          <a:srcRect l="0" r="0" t="0" b="0"/>
          <a:stretch/>
        </p:blipFill>
        <p:spPr>
          <a:xfrm>
            <a:off x="9055100" y="2641402"/>
            <a:ext cx="304800" cy="304800"/>
          </a:xfrm>
          <a:prstGeom prst="rect">
            <a:avLst/>
          </a:prstGeom>
        </p:spPr>
      </p:pic>
      <p:sp>
        <p:nvSpPr>
          <p:cNvPr id="18" name="Text 12"/>
          <p:cNvSpPr/>
          <p:nvPr/>
        </p:nvSpPr>
        <p:spPr>
          <a:xfrm>
            <a:off x="9055100" y="304780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PowerPoint</a:t>
            </a:r>
            <a:endParaRPr lang="en-US" sz="1800" dirty="0"/>
          </a:p>
        </p:txBody>
      </p:sp>
      <p:sp>
        <p:nvSpPr>
          <p:cNvPr id="19" name="Text 13"/>
          <p:cNvSpPr/>
          <p:nvPr/>
        </p:nvSpPr>
        <p:spPr>
          <a:xfrm>
            <a:off x="9055100" y="3423642"/>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For the classroom</a:t>
            </a:r>
            <a:endParaRPr lang="en-US" sz="1200" dirty="0"/>
          </a:p>
        </p:txBody>
      </p:sp>
      <p:sp>
        <p:nvSpPr>
          <p:cNvPr id="20" name="Shape 14"/>
          <p:cNvSpPr/>
          <p:nvPr/>
        </p:nvSpPr>
        <p:spPr>
          <a:xfrm>
            <a:off x="812800" y="3984923"/>
            <a:ext cx="2527300" cy="1394321"/>
          </a:xfrm>
          <a:prstGeom prst="roundRect">
            <a:avLst>
              <a:gd name="adj" fmla="val 5465"/>
            </a:avLst>
          </a:prstGeom>
          <a:solidFill>
            <a:srgbClr val="ECF3F4"/>
          </a:solidFill>
          <a:ln/>
        </p:spPr>
      </p:sp>
      <p:pic>
        <p:nvPicPr>
          <p:cNvPr id="21" name="Image 4" descr="Lightbulb">    </p:cNvPr>
          <p:cNvPicPr>
            <a:picLocks noChangeAspect="1"/>
          </p:cNvPicPr>
          <p:nvPr/>
        </p:nvPicPr>
        <p:blipFill>
          <a:blip r:embed="rId5"/>
          <a:srcRect l="0" r="0" t="0" b="0"/>
          <a:stretch/>
        </p:blipFill>
        <p:spPr>
          <a:xfrm>
            <a:off x="1016000" y="4188123"/>
            <a:ext cx="304800" cy="304800"/>
          </a:xfrm>
          <a:prstGeom prst="rect">
            <a:avLst/>
          </a:prstGeom>
        </p:spPr>
      </p:pic>
      <p:sp>
        <p:nvSpPr>
          <p:cNvPr id="22" name="Text 15"/>
          <p:cNvSpPr/>
          <p:nvPr/>
        </p:nvSpPr>
        <p:spPr>
          <a:xfrm>
            <a:off x="1016000" y="4594523"/>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Mind maps</a:t>
            </a:r>
            <a:endParaRPr lang="en-US" sz="1800" dirty="0"/>
          </a:p>
        </p:txBody>
      </p:sp>
      <p:sp>
        <p:nvSpPr>
          <p:cNvPr id="23" name="Text 16"/>
          <p:cNvSpPr/>
          <p:nvPr/>
        </p:nvSpPr>
        <p:spPr>
          <a:xfrm>
            <a:off x="1016000" y="4970363"/>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A topic at a glance</a:t>
            </a:r>
            <a:endParaRPr lang="en-US" sz="1200" dirty="0"/>
          </a:p>
        </p:txBody>
      </p:sp>
      <p:sp>
        <p:nvSpPr>
          <p:cNvPr id="24" name="Shape 17"/>
          <p:cNvSpPr/>
          <p:nvPr/>
        </p:nvSpPr>
        <p:spPr>
          <a:xfrm>
            <a:off x="3492500" y="3984923"/>
            <a:ext cx="2527300" cy="1394321"/>
          </a:xfrm>
          <a:prstGeom prst="roundRect">
            <a:avLst>
              <a:gd name="adj" fmla="val 5465"/>
            </a:avLst>
          </a:prstGeom>
          <a:solidFill>
            <a:srgbClr val="ECF3F4"/>
          </a:solidFill>
          <a:ln/>
        </p:spPr>
      </p:sp>
      <p:pic>
        <p:nvPicPr>
          <p:cNvPr id="25" name="Image 5" descr="Chart">    </p:cNvPr>
          <p:cNvPicPr>
            <a:picLocks noChangeAspect="1"/>
          </p:cNvPicPr>
          <p:nvPr/>
        </p:nvPicPr>
        <p:blipFill>
          <a:blip r:embed="rId6"/>
          <a:srcRect l="0" r="0" t="0" b="0"/>
          <a:stretch/>
        </p:blipFill>
        <p:spPr>
          <a:xfrm>
            <a:off x="3695700" y="4188123"/>
            <a:ext cx="304800" cy="304800"/>
          </a:xfrm>
          <a:prstGeom prst="rect">
            <a:avLst/>
          </a:prstGeom>
        </p:spPr>
      </p:pic>
      <p:sp>
        <p:nvSpPr>
          <p:cNvPr id="26" name="Text 18"/>
          <p:cNvSpPr/>
          <p:nvPr/>
        </p:nvSpPr>
        <p:spPr>
          <a:xfrm>
            <a:off x="3695700" y="4594523"/>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Reports</a:t>
            </a:r>
            <a:endParaRPr lang="en-US" sz="1800" dirty="0"/>
          </a:p>
        </p:txBody>
      </p:sp>
      <p:sp>
        <p:nvSpPr>
          <p:cNvPr id="27" name="Text 19"/>
          <p:cNvSpPr/>
          <p:nvPr/>
        </p:nvSpPr>
        <p:spPr>
          <a:xfrm>
            <a:off x="3695700" y="4970363"/>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Training analysis</a:t>
            </a:r>
            <a:endParaRPr lang="en-US" sz="1200" dirty="0"/>
          </a:p>
        </p:txBody>
      </p:sp>
      <p:sp>
        <p:nvSpPr>
          <p:cNvPr id="28" name="Shape 20"/>
          <p:cNvSpPr/>
          <p:nvPr/>
        </p:nvSpPr>
        <p:spPr>
          <a:xfrm>
            <a:off x="6172200" y="3984923"/>
            <a:ext cx="2527300" cy="1394321"/>
          </a:xfrm>
          <a:prstGeom prst="roundRect">
            <a:avLst>
              <a:gd name="adj" fmla="val 5465"/>
            </a:avLst>
          </a:prstGeom>
          <a:solidFill>
            <a:srgbClr val="ECF3F4"/>
          </a:solidFill>
          <a:ln/>
        </p:spPr>
      </p:sp>
      <p:pic>
        <p:nvPicPr>
          <p:cNvPr id="29" name="Image 6" descr="Star">    </p:cNvPr>
          <p:cNvPicPr>
            <a:picLocks noChangeAspect="1"/>
          </p:cNvPicPr>
          <p:nvPr/>
        </p:nvPicPr>
        <p:blipFill>
          <a:blip r:embed="rId7"/>
          <a:srcRect l="0" r="0" t="0" b="0"/>
          <a:stretch/>
        </p:blipFill>
        <p:spPr>
          <a:xfrm>
            <a:off x="6375400" y="4188123"/>
            <a:ext cx="304800" cy="304800"/>
          </a:xfrm>
          <a:prstGeom prst="rect">
            <a:avLst/>
          </a:prstGeom>
        </p:spPr>
      </p:pic>
      <p:sp>
        <p:nvSpPr>
          <p:cNvPr id="30" name="Text 21"/>
          <p:cNvSpPr/>
          <p:nvPr/>
        </p:nvSpPr>
        <p:spPr>
          <a:xfrm>
            <a:off x="6375400" y="4594523"/>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Arcade games</a:t>
            </a:r>
            <a:endParaRPr lang="en-US" sz="1800" dirty="0"/>
          </a:p>
        </p:txBody>
      </p:sp>
      <p:sp>
        <p:nvSpPr>
          <p:cNvPr id="31" name="Text 22"/>
          <p:cNvSpPr/>
          <p:nvPr/>
        </p:nvSpPr>
        <p:spPr>
          <a:xfrm>
            <a:off x="6375400" y="4970363"/>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Revision made fun</a:t>
            </a:r>
            <a:endParaRPr lang="en-US" sz="1200" dirty="0"/>
          </a:p>
        </p:txBody>
      </p:sp>
      <p:sp>
        <p:nvSpPr>
          <p:cNvPr id="32" name="Shape 23"/>
          <p:cNvSpPr/>
          <p:nvPr/>
        </p:nvSpPr>
        <p:spPr>
          <a:xfrm>
            <a:off x="8851900" y="3984923"/>
            <a:ext cx="2527300" cy="1394321"/>
          </a:xfrm>
          <a:prstGeom prst="roundRect">
            <a:avLst>
              <a:gd name="adj" fmla="val 5465"/>
            </a:avLst>
          </a:prstGeom>
          <a:solidFill>
            <a:srgbClr val="ECF3F4"/>
          </a:solidFill>
          <a:ln/>
        </p:spPr>
      </p:sp>
      <p:pic>
        <p:nvPicPr>
          <p:cNvPr id="33" name="Image 7" descr="Globe">    </p:cNvPr>
          <p:cNvPicPr>
            <a:picLocks noChangeAspect="1"/>
          </p:cNvPicPr>
          <p:nvPr/>
        </p:nvPicPr>
        <p:blipFill>
          <a:blip r:embed="rId8"/>
          <a:srcRect l="0" r="0" t="0" b="0"/>
          <a:stretch/>
        </p:blipFill>
        <p:spPr>
          <a:xfrm>
            <a:off x="9055100" y="4188123"/>
            <a:ext cx="304800" cy="304800"/>
          </a:xfrm>
          <a:prstGeom prst="rect">
            <a:avLst/>
          </a:prstGeom>
        </p:spPr>
      </p:pic>
      <p:sp>
        <p:nvSpPr>
          <p:cNvPr id="34" name="Text 24"/>
          <p:cNvSpPr/>
          <p:nvPr/>
        </p:nvSpPr>
        <p:spPr>
          <a:xfrm>
            <a:off x="9055100" y="4594523"/>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YouTube</a:t>
            </a:r>
            <a:endParaRPr lang="en-US" sz="1800" dirty="0"/>
          </a:p>
        </p:txBody>
      </p:sp>
      <p:sp>
        <p:nvSpPr>
          <p:cNvPr id="35" name="Text 25"/>
          <p:cNvSpPr/>
          <p:nvPr/>
        </p:nvSpPr>
        <p:spPr>
          <a:xfrm>
            <a:off x="9055100" y="4970363"/>
            <a:ext cx="2184527" cy="23108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76166"/>
                </a:solidFill>
                <a:latin typeface="Source Sans 3" pitchFamily="34" charset="0"/>
                <a:ea typeface="Source Sans 3" pitchFamily="34" charset="-122"/>
                <a:cs typeface="Source Sans 3" pitchFamily="34" charset="-120"/>
              </a:rPr>
              <a:t>Udemy, Podia, Coursera too</a:t>
            </a:r>
            <a:endParaRPr lang="en-US" sz="1200" dirty="0"/>
          </a:p>
        </p:txBody>
      </p:sp>
      <p:pic>
        <p:nvPicPr>
          <p:cNvPr id="36" name="Image 8" descr="Open eLMS logo">    </p:cNvPr>
          <p:cNvPicPr>
            <a:picLocks noChangeAspect="1"/>
          </p:cNvPicPr>
          <p:nvPr/>
        </p:nvPicPr>
        <p:blipFill>
          <a:blip r:embed="rId9"/>
          <a:srcRect l="0" r="0" t="-28" b="-28"/>
          <a:stretch/>
        </p:blipFill>
        <p:spPr>
          <a:xfrm>
            <a:off x="812800" y="6184900"/>
            <a:ext cx="1301750" cy="342900"/>
          </a:xfrm>
          <a:prstGeom prst="rect">
            <a:avLst/>
          </a:prstGeom>
        </p:spPr>
      </p:pic>
      <p:sp>
        <p:nvSpPr>
          <p:cNvPr id="37" name="Text 2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09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Learning as a </a:t>
            </a:r>
            <a:r>
              <a:rPr lang="en-US" sz="3600" b="1" i="0" dirty="0">
                <a:solidFill>
                  <a:srgbClr val="C2295C"/>
                </a:solidFill>
                <a:latin typeface="Source Serif 4" pitchFamily="18" charset="0"/>
                <a:ea typeface="Source Serif 4" pitchFamily="18" charset="-122"/>
                <a:cs typeface="Source Serif 4" pitchFamily="18" charset="-120"/>
              </a:rPr>
              <a:t>game</a:t>
            </a:r>
            <a:endParaRPr lang="en-US" sz="3600" dirty="0"/>
          </a:p>
        </p:txBody>
      </p:sp>
      <p:sp>
        <p:nvSpPr>
          <p:cNvPr id="4" name="Text 2"/>
          <p:cNvSpPr/>
          <p:nvPr/>
        </p:nvSpPr>
        <p:spPr>
          <a:xfrm>
            <a:off x="812800" y="3391595"/>
            <a:ext cx="6278880" cy="1019572"/>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Pick from a choice of arcade games. In our Pac-Man-style game, eating a question mark asks you a question. Learners can even ask the AI about the content. All 100% optional.</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Star">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Positive rewards and instant gratification.</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10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integration: </a:t>
            </a:r>
            <a:r>
              <a:rPr lang="en-US" sz="3600" b="1" i="0" dirty="0">
                <a:solidFill>
                  <a:srgbClr val="C2295C"/>
                </a:solidFill>
                <a:latin typeface="Source Serif 4" pitchFamily="18" charset="0"/>
                <a:ea typeface="Source Serif 4" pitchFamily="18" charset="-122"/>
                <a:cs typeface="Source Serif 4" pitchFamily="18" charset="-120"/>
              </a:rPr>
              <a:t>ask the LMS anything</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The content uses open, uncompiled data structures, so your LMS can read it and feed your organisation’s AI knowledge.</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Database">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Every course becomes knowledge your AI can use.</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11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Editor: powerful editing </a:t>
            </a:r>
            <a:r>
              <a:rPr lang="en-US" sz="3600" b="1" i="0" dirty="0">
                <a:solidFill>
                  <a:srgbClr val="C2295C"/>
                </a:solidFill>
                <a:latin typeface="Source Serif 4" pitchFamily="18" charset="0"/>
                <a:ea typeface="Source Serif 4" pitchFamily="18" charset="-122"/>
                <a:cs typeface="Source Serif 4" pitchFamily="18" charset="-120"/>
              </a:rPr>
              <a:t>in the browser</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Just one part of the whole generation system, so please don’t compare us with buying a traditional authoring tool.</a:t>
            </a:r>
            <a:endParaRPr lang="en-US" sz="1600" dirty="0"/>
          </a:p>
        </p:txBody>
      </p:sp>
      <p:pic>
        <p:nvPicPr>
          <p:cNvPr id="5" name="Image 0" descr="The Open eLMS Creator editor showing the course navigation, a Managing a Team screen and the inspector panel">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11 OF 11</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Easy to use, </a:t>
            </a:r>
            <a:r>
              <a:rPr lang="en-US" sz="3600" b="1" i="0" dirty="0">
                <a:solidFill>
                  <a:srgbClr val="C2295C"/>
                </a:solidFill>
                <a:latin typeface="Source Serif 4" pitchFamily="18" charset="0"/>
                <a:ea typeface="Source Serif 4" pitchFamily="18" charset="-122"/>
                <a:cs typeface="Source Serif 4" pitchFamily="18" charset="-120"/>
              </a:rPr>
              <a:t>drag and drop</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Edit text and move it around, and add buttons that link to pathways or outside resources.</a:t>
            </a:r>
            <a:endParaRPr lang="en-US" sz="1600" dirty="0"/>
          </a:p>
        </p:txBody>
      </p:sp>
      <p:pic>
        <p:nvPicPr>
          <p:cNvPr id="5" name="Image 0" descr="The Open eLMS Edit content dialog with a rich text editor over a course screen">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11 OF 11</a:t>
            </a:r>
            <a:endParaRPr lang="en-US" sz="1200" dirty="0"/>
          </a:p>
        </p:txBody>
      </p:sp>
      <p:sp>
        <p:nvSpPr>
          <p:cNvPr id="3" name="Text 1"/>
          <p:cNvSpPr/>
          <p:nvPr>
            <p:ph type="title"/>
          </p:nvPr>
        </p:nvSpPr>
        <p:spPr>
          <a:xfrm>
            <a:off x="812800" y="1127720"/>
            <a:ext cx="11379200"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Everything you expect from an </a:t>
            </a:r>
            <a:r>
              <a:rPr lang="en-US" sz="3600" b="1" i="0" dirty="0">
                <a:solidFill>
                  <a:srgbClr val="C2295C"/>
                </a:solidFill>
                <a:latin typeface="Source Serif 4" pitchFamily="18" charset="0"/>
                <a:ea typeface="Source Serif 4" pitchFamily="18" charset="-122"/>
                <a:cs typeface="Source Serif 4" pitchFamily="18" charset="-120"/>
              </a:rPr>
              <a:t>authoring tool</a:t>
            </a:r>
            <a:endParaRPr lang="en-US" sz="3600" dirty="0"/>
          </a:p>
        </p:txBody>
      </p:sp>
      <p:sp>
        <p:nvSpPr>
          <p:cNvPr id="4" name="Shape 2"/>
          <p:cNvSpPr/>
          <p:nvPr/>
        </p:nvSpPr>
        <p:spPr>
          <a:xfrm>
            <a:off x="812800" y="1935361"/>
            <a:ext cx="3420467" cy="901700"/>
          </a:xfrm>
          <a:prstGeom prst="roundRect">
            <a:avLst>
              <a:gd name="adj" fmla="val 8451"/>
            </a:avLst>
          </a:prstGeom>
          <a:solidFill>
            <a:srgbClr val="ECF3F4"/>
          </a:solidFill>
          <a:ln/>
        </p:spPr>
      </p:sp>
      <p:pic>
        <p:nvPicPr>
          <p:cNvPr id="5" name="Image 0" descr="Check">    </p:cNvPr>
          <p:cNvPicPr>
            <a:picLocks noChangeAspect="1"/>
          </p:cNvPicPr>
          <p:nvPr/>
        </p:nvPicPr>
        <p:blipFill>
          <a:blip r:embed="rId1"/>
          <a:srcRect l="0" r="0" t="0" b="0"/>
          <a:stretch/>
        </p:blipFill>
        <p:spPr>
          <a:xfrm>
            <a:off x="1016000" y="2246511"/>
            <a:ext cx="279400" cy="279400"/>
          </a:xfrm>
          <a:prstGeom prst="rect">
            <a:avLst/>
          </a:prstGeom>
        </p:spPr>
      </p:pic>
      <p:sp>
        <p:nvSpPr>
          <p:cNvPr id="6" name="Text 3"/>
          <p:cNvSpPr/>
          <p:nvPr/>
        </p:nvSpPr>
        <p:spPr>
          <a:xfrm>
            <a:off x="1447800" y="2262386"/>
            <a:ext cx="2659735"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Yes/no questions in the text</a:t>
            </a:r>
            <a:endParaRPr lang="en-US" sz="1500" dirty="0"/>
          </a:p>
        </p:txBody>
      </p:sp>
      <p:sp>
        <p:nvSpPr>
          <p:cNvPr id="7" name="Shape 4"/>
          <p:cNvSpPr/>
          <p:nvPr/>
        </p:nvSpPr>
        <p:spPr>
          <a:xfrm>
            <a:off x="4385667" y="1935361"/>
            <a:ext cx="3420566" cy="901700"/>
          </a:xfrm>
          <a:prstGeom prst="roundRect">
            <a:avLst>
              <a:gd name="adj" fmla="val 8451"/>
            </a:avLst>
          </a:prstGeom>
          <a:solidFill>
            <a:srgbClr val="ECF3F4"/>
          </a:solidFill>
          <a:ln/>
        </p:spPr>
      </p:sp>
      <p:pic>
        <p:nvPicPr>
          <p:cNvPr id="8" name="Image 1" descr="Check">    </p:cNvPr>
          <p:cNvPicPr>
            <a:picLocks noChangeAspect="1"/>
          </p:cNvPicPr>
          <p:nvPr/>
        </p:nvPicPr>
        <p:blipFill>
          <a:blip r:embed="rId2"/>
          <a:srcRect l="0" r="0" t="0" b="0"/>
          <a:stretch/>
        </p:blipFill>
        <p:spPr>
          <a:xfrm>
            <a:off x="4588867" y="2246511"/>
            <a:ext cx="279400" cy="279400"/>
          </a:xfrm>
          <a:prstGeom prst="rect">
            <a:avLst/>
          </a:prstGeom>
        </p:spPr>
      </p:pic>
      <p:sp>
        <p:nvSpPr>
          <p:cNvPr id="9" name="Text 5"/>
          <p:cNvSpPr/>
          <p:nvPr/>
        </p:nvSpPr>
        <p:spPr>
          <a:xfrm>
            <a:off x="5020667" y="2262386"/>
            <a:ext cx="2659837"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Immersive video monitors</a:t>
            </a:r>
            <a:endParaRPr lang="en-US" sz="1500" dirty="0"/>
          </a:p>
        </p:txBody>
      </p:sp>
      <p:sp>
        <p:nvSpPr>
          <p:cNvPr id="10" name="Shape 6"/>
          <p:cNvSpPr/>
          <p:nvPr/>
        </p:nvSpPr>
        <p:spPr>
          <a:xfrm>
            <a:off x="7958634" y="1935361"/>
            <a:ext cx="3420566" cy="901700"/>
          </a:xfrm>
          <a:prstGeom prst="roundRect">
            <a:avLst>
              <a:gd name="adj" fmla="val 8451"/>
            </a:avLst>
          </a:prstGeom>
          <a:solidFill>
            <a:srgbClr val="ECF3F4"/>
          </a:solidFill>
          <a:ln/>
        </p:spPr>
      </p:sp>
      <p:pic>
        <p:nvPicPr>
          <p:cNvPr id="11" name="Image 2" descr="Check">    </p:cNvPr>
          <p:cNvPicPr>
            <a:picLocks noChangeAspect="1"/>
          </p:cNvPicPr>
          <p:nvPr/>
        </p:nvPicPr>
        <p:blipFill>
          <a:blip r:embed="rId3"/>
          <a:srcRect l="0" r="0" t="0" b="0"/>
          <a:stretch/>
        </p:blipFill>
        <p:spPr>
          <a:xfrm>
            <a:off x="8161834" y="2246511"/>
            <a:ext cx="279400" cy="279400"/>
          </a:xfrm>
          <a:prstGeom prst="rect">
            <a:avLst/>
          </a:prstGeom>
        </p:spPr>
      </p:pic>
      <p:sp>
        <p:nvSpPr>
          <p:cNvPr id="12" name="Text 7"/>
          <p:cNvSpPr/>
          <p:nvPr/>
        </p:nvSpPr>
        <p:spPr>
          <a:xfrm>
            <a:off x="8593634" y="2138561"/>
            <a:ext cx="2659837"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Your own images, audio and video</a:t>
            </a:r>
            <a:endParaRPr lang="en-US" sz="1500" dirty="0"/>
          </a:p>
        </p:txBody>
      </p:sp>
      <p:sp>
        <p:nvSpPr>
          <p:cNvPr id="13" name="Shape 8"/>
          <p:cNvSpPr/>
          <p:nvPr/>
        </p:nvSpPr>
        <p:spPr>
          <a:xfrm>
            <a:off x="812800" y="2989461"/>
            <a:ext cx="3420467" cy="685800"/>
          </a:xfrm>
          <a:prstGeom prst="roundRect">
            <a:avLst>
              <a:gd name="adj" fmla="val 11111"/>
            </a:avLst>
          </a:prstGeom>
          <a:solidFill>
            <a:srgbClr val="ECF3F4"/>
          </a:solidFill>
          <a:ln/>
        </p:spPr>
      </p:sp>
      <p:pic>
        <p:nvPicPr>
          <p:cNvPr id="14" name="Image 3" descr="Check">    </p:cNvPr>
          <p:cNvPicPr>
            <a:picLocks noChangeAspect="1"/>
          </p:cNvPicPr>
          <p:nvPr/>
        </p:nvPicPr>
        <p:blipFill>
          <a:blip r:embed="rId4"/>
          <a:srcRect l="0" r="0" t="0" b="0"/>
          <a:stretch/>
        </p:blipFill>
        <p:spPr>
          <a:xfrm>
            <a:off x="1016000" y="3192661"/>
            <a:ext cx="279400" cy="279400"/>
          </a:xfrm>
          <a:prstGeom prst="rect">
            <a:avLst/>
          </a:prstGeom>
        </p:spPr>
      </p:pic>
      <p:sp>
        <p:nvSpPr>
          <p:cNvPr id="15" name="Text 9"/>
          <p:cNvSpPr/>
          <p:nvPr/>
        </p:nvSpPr>
        <p:spPr>
          <a:xfrm>
            <a:off x="1447800" y="3208536"/>
            <a:ext cx="2659735"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Quizzes, added or edited</a:t>
            </a:r>
            <a:endParaRPr lang="en-US" sz="1500" dirty="0"/>
          </a:p>
        </p:txBody>
      </p:sp>
      <p:sp>
        <p:nvSpPr>
          <p:cNvPr id="16" name="Shape 10"/>
          <p:cNvSpPr/>
          <p:nvPr/>
        </p:nvSpPr>
        <p:spPr>
          <a:xfrm>
            <a:off x="4385667" y="2989461"/>
            <a:ext cx="3420566" cy="685800"/>
          </a:xfrm>
          <a:prstGeom prst="roundRect">
            <a:avLst>
              <a:gd name="adj" fmla="val 11111"/>
            </a:avLst>
          </a:prstGeom>
          <a:solidFill>
            <a:srgbClr val="ECF3F4"/>
          </a:solidFill>
          <a:ln/>
        </p:spPr>
      </p:sp>
      <p:pic>
        <p:nvPicPr>
          <p:cNvPr id="17" name="Image 4" descr="Check">    </p:cNvPr>
          <p:cNvPicPr>
            <a:picLocks noChangeAspect="1"/>
          </p:cNvPicPr>
          <p:nvPr/>
        </p:nvPicPr>
        <p:blipFill>
          <a:blip r:embed="rId5"/>
          <a:srcRect l="0" r="0" t="0" b="0"/>
          <a:stretch/>
        </p:blipFill>
        <p:spPr>
          <a:xfrm>
            <a:off x="4588867" y="3192661"/>
            <a:ext cx="279400" cy="279400"/>
          </a:xfrm>
          <a:prstGeom prst="rect">
            <a:avLst/>
          </a:prstGeom>
        </p:spPr>
      </p:pic>
      <p:sp>
        <p:nvSpPr>
          <p:cNvPr id="18" name="Text 11"/>
          <p:cNvSpPr/>
          <p:nvPr/>
        </p:nvSpPr>
        <p:spPr>
          <a:xfrm>
            <a:off x="5020667" y="3208536"/>
            <a:ext cx="2659837"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Your branding</a:t>
            </a:r>
            <a:endParaRPr lang="en-US" sz="1500" dirty="0"/>
          </a:p>
        </p:txBody>
      </p:sp>
      <p:sp>
        <p:nvSpPr>
          <p:cNvPr id="19" name="Shape 12"/>
          <p:cNvSpPr/>
          <p:nvPr/>
        </p:nvSpPr>
        <p:spPr>
          <a:xfrm>
            <a:off x="7958634" y="2989461"/>
            <a:ext cx="3420566" cy="685800"/>
          </a:xfrm>
          <a:prstGeom prst="roundRect">
            <a:avLst>
              <a:gd name="adj" fmla="val 11111"/>
            </a:avLst>
          </a:prstGeom>
          <a:solidFill>
            <a:srgbClr val="ECF3F4"/>
          </a:solidFill>
          <a:ln/>
        </p:spPr>
      </p:sp>
      <p:pic>
        <p:nvPicPr>
          <p:cNvPr id="20" name="Image 5" descr="Check">    </p:cNvPr>
          <p:cNvPicPr>
            <a:picLocks noChangeAspect="1"/>
          </p:cNvPicPr>
          <p:nvPr/>
        </p:nvPicPr>
        <p:blipFill>
          <a:blip r:embed="rId6"/>
          <a:srcRect l="0" r="0" t="0" b="0"/>
          <a:stretch/>
        </p:blipFill>
        <p:spPr>
          <a:xfrm>
            <a:off x="8161834" y="3192661"/>
            <a:ext cx="279400" cy="279400"/>
          </a:xfrm>
          <a:prstGeom prst="rect">
            <a:avLst/>
          </a:prstGeom>
        </p:spPr>
      </p:pic>
      <p:sp>
        <p:nvSpPr>
          <p:cNvPr id="21" name="Text 13"/>
          <p:cNvSpPr/>
          <p:nvPr/>
        </p:nvSpPr>
        <p:spPr>
          <a:xfrm>
            <a:off x="8593634" y="3208536"/>
            <a:ext cx="2659837"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82025"/>
                </a:solidFill>
                <a:latin typeface="Source Sans 3" pitchFamily="34" charset="0"/>
                <a:ea typeface="Source Sans 3" pitchFamily="34" charset="-122"/>
                <a:cs typeface="Source Sans 3" pitchFamily="34" charset="-120"/>
              </a:rPr>
              <a:t>Narrator voice and accent</a:t>
            </a:r>
            <a:endParaRPr lang="en-US" sz="1500" dirty="0"/>
          </a:p>
        </p:txBody>
      </p:sp>
      <p:sp>
        <p:nvSpPr>
          <p:cNvPr id="22" name="Text 14"/>
          <p:cNvSpPr/>
          <p:nvPr/>
        </p:nvSpPr>
        <p:spPr>
          <a:xfrm>
            <a:off x="812800" y="3980061"/>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576166"/>
                </a:solidFill>
                <a:latin typeface="Source Sans 3" pitchFamily="34" charset="0"/>
                <a:ea typeface="Source Sans 3" pitchFamily="34" charset="-122"/>
                <a:cs typeface="Source Sans 3" pitchFamily="34" charset="-120"/>
              </a:rPr>
              <a:t>In development since 2007.</a:t>
            </a:r>
            <a:endParaRPr lang="en-US" sz="1500" dirty="0"/>
          </a:p>
        </p:txBody>
      </p:sp>
      <p:pic>
        <p:nvPicPr>
          <p:cNvPr id="23" name="Image 6" descr="Open eLMS logo">    </p:cNvPr>
          <p:cNvPicPr>
            <a:picLocks noChangeAspect="1"/>
          </p:cNvPicPr>
          <p:nvPr/>
        </p:nvPicPr>
        <p:blipFill>
          <a:blip r:embed="rId7"/>
          <a:srcRect l="0" r="0" t="-28" b="-28"/>
          <a:stretch/>
        </p:blipFill>
        <p:spPr>
          <a:xfrm>
            <a:off x="812800" y="6184900"/>
            <a:ext cx="1301750" cy="342900"/>
          </a:xfrm>
          <a:prstGeom prst="rect">
            <a:avLst/>
          </a:prstGeom>
        </p:spPr>
      </p:pic>
      <p:sp>
        <p:nvSpPr>
          <p:cNvPr id="24" name="Text 1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AND THE LMS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It all lands in </a:t>
            </a:r>
            <a:r>
              <a:rPr lang="en-US" sz="3600" b="1" i="0" dirty="0">
                <a:solidFill>
                  <a:srgbClr val="C2295C"/>
                </a:solidFill>
                <a:latin typeface="Source Serif 4" pitchFamily="18" charset="0"/>
                <a:ea typeface="Source Serif 4" pitchFamily="18" charset="-122"/>
                <a:cs typeface="Source Serif 4" pitchFamily="18" charset="-120"/>
              </a:rPr>
              <a:t>your LMS</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Add learning from the Learning Generator, the catalogue, Go1, H5P or YouTube playlists, then assign it in one place.</a:t>
            </a:r>
            <a:endParaRPr lang="en-US" sz="1600" dirty="0"/>
          </a:p>
        </p:txBody>
      </p:sp>
      <p:pic>
        <p:nvPicPr>
          <p:cNvPr id="5" name="Image 0" descr="The Open eLMS Add or Assign Learning Resource dialog with options for eLearning, catalogue, essay questions, Go1, H5P and YouTube playlists">    </p:cNvPr>
          <p:cNvPicPr>
            <a:picLocks noChangeAspect="1"/>
          </p:cNvPicPr>
          <p:nvPr/>
        </p:nvPicPr>
        <p:blipFill>
          <a:blip r:embed="rId1"/>
          <a:srcRect l="-40" r="-40" t="0" b="0"/>
          <a:stretch/>
        </p:blipFill>
        <p:spPr>
          <a:xfrm>
            <a:off x="4775200" y="2278955"/>
            <a:ext cx="6604000" cy="3219450"/>
          </a:xfrm>
          <a:prstGeom prst="roundRect">
            <a:avLst>
              <a:gd name="adj" fmla="val 3156"/>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AND THE LMS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Track progress, </a:t>
            </a:r>
            <a:r>
              <a:rPr lang="en-US" sz="3600" b="1" i="0" dirty="0">
                <a:solidFill>
                  <a:srgbClr val="C2295C"/>
                </a:solidFill>
                <a:latin typeface="Source Serif 4" pitchFamily="18" charset="0"/>
                <a:ea typeface="Source Serif 4" pitchFamily="18" charset="-122"/>
                <a:cs typeface="Source Serif 4" pitchFamily="18" charset="-120"/>
              </a:rPr>
              <a:t>schedule learning</a:t>
            </a:r>
            <a:endParaRPr lang="en-US" sz="3600" dirty="0"/>
          </a:p>
        </p:txBody>
      </p:sp>
      <p:pic>
        <p:nvPicPr>
          <p:cNvPr id="4" name="Image 0" descr="An Open eLMS learner progress page with an induction programme, pathway progress bars and expected finish dates">    </p:cNvPr>
          <p:cNvPicPr>
            <a:picLocks noChangeAspect="1"/>
          </p:cNvPicPr>
          <p:nvPr/>
        </p:nvPicPr>
        <p:blipFill>
          <a:blip r:embed="rId1"/>
          <a:srcRect l="0" r="0" t="0" b="0"/>
          <a:stretch/>
        </p:blipFill>
        <p:spPr>
          <a:xfrm>
            <a:off x="812800" y="1935361"/>
            <a:ext cx="5080000" cy="2857500"/>
          </a:xfrm>
          <a:prstGeom prst="roundRect">
            <a:avLst>
              <a:gd name="adj" fmla="val 3556"/>
            </a:avLst>
          </a:prstGeom>
          <a:effectLst>
            <a:outerShdw sx="100000" sy="100000" kx="0" ky="0" algn="bl" rotWithShape="0" blurRad="203200" dist="76200" dir="5400000">
              <a:srgbClr val="102932">
                <a:alpha val="16000"/>
              </a:srgbClr>
            </a:outerShdw>
          </a:effectLst>
        </p:spPr>
      </p:pic>
      <p:sp>
        <p:nvSpPr>
          <p:cNvPr id="5" name="Text 2"/>
          <p:cNvSpPr/>
          <p:nvPr/>
        </p:nvSpPr>
        <p:spPr>
          <a:xfrm>
            <a:off x="812800" y="4919861"/>
            <a:ext cx="52324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Learning pathways and progress</a:t>
            </a:r>
            <a:endParaRPr lang="en-US" sz="1400" dirty="0"/>
          </a:p>
        </p:txBody>
      </p:sp>
      <p:pic>
        <p:nvPicPr>
          <p:cNvPr id="6" name="Image 1" descr="The Open eLMS calendar showing a week of scheduled training sessions">    </p:cNvPr>
          <p:cNvPicPr>
            <a:picLocks noChangeAspect="1"/>
          </p:cNvPicPr>
          <p:nvPr/>
        </p:nvPicPr>
        <p:blipFill>
          <a:blip r:embed="rId2"/>
          <a:srcRect l="0" r="0" t="0" b="0"/>
          <a:stretch/>
        </p:blipFill>
        <p:spPr>
          <a:xfrm>
            <a:off x="6299200" y="1935361"/>
            <a:ext cx="5080000" cy="2857500"/>
          </a:xfrm>
          <a:prstGeom prst="roundRect">
            <a:avLst>
              <a:gd name="adj" fmla="val 3556"/>
            </a:avLst>
          </a:prstGeom>
          <a:effectLst>
            <a:outerShdw sx="100000" sy="100000" kx="0" ky="0" algn="bl" rotWithShape="0" blurRad="203200" dist="76200" dir="5400000">
              <a:srgbClr val="102932">
                <a:alpha val="16000"/>
              </a:srgbClr>
            </a:outerShdw>
          </a:effectLst>
        </p:spPr>
      </p:pic>
      <p:sp>
        <p:nvSpPr>
          <p:cNvPr id="7" name="Text 3"/>
          <p:cNvSpPr/>
          <p:nvPr/>
        </p:nvSpPr>
        <p:spPr>
          <a:xfrm>
            <a:off x="6299200" y="4919861"/>
            <a:ext cx="5232400"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Calendar and classroom events</a:t>
            </a:r>
            <a:endParaRPr lang="en-US" sz="1400" dirty="0"/>
          </a:p>
        </p:txBody>
      </p:sp>
      <p:pic>
        <p:nvPicPr>
          <p:cNvPr id="8" name="Image 2" descr="Open eLMS logo">    </p:cNvPr>
          <p:cNvPicPr>
            <a:picLocks noChangeAspect="1"/>
          </p:cNvPicPr>
          <p:nvPr/>
        </p:nvPicPr>
        <p:blipFill>
          <a:blip r:embed="rId3"/>
          <a:srcRect l="0" r="0" t="-28" b="-28"/>
          <a:stretch/>
        </p:blipFill>
        <p:spPr>
          <a:xfrm>
            <a:off x="812800" y="6184900"/>
            <a:ext cx="1301750" cy="342900"/>
          </a:xfrm>
          <a:prstGeom prst="rect">
            <a:avLst/>
          </a:prstGeom>
        </p:spPr>
      </p:pic>
      <p:sp>
        <p:nvSpPr>
          <p:cNvPr id="9" name="Text 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TO RECAP</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What you get when you </a:t>
            </a:r>
            <a:r>
              <a:rPr lang="en-US" sz="3600" b="1" i="0" dirty="0">
                <a:solidFill>
                  <a:srgbClr val="C2295C"/>
                </a:solidFill>
                <a:latin typeface="Source Serif 4" pitchFamily="18" charset="0"/>
                <a:ea typeface="Source Serif 4" pitchFamily="18" charset="-122"/>
                <a:cs typeface="Source Serif 4" pitchFamily="18" charset="-120"/>
              </a:rPr>
              <a:t>join us</a:t>
            </a:r>
            <a:endParaRPr lang="en-US" sz="3600" dirty="0"/>
          </a:p>
        </p:txBody>
      </p:sp>
      <p:sp>
        <p:nvSpPr>
          <p:cNvPr id="4" name="Text 2"/>
          <p:cNvSpPr/>
          <p:nvPr/>
        </p:nvSpPr>
        <p:spPr>
          <a:xfrm>
            <a:off x="812800" y="1884561"/>
            <a:ext cx="3204845" cy="431701"/>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AI course generator</a:t>
            </a:r>
            <a:endParaRPr lang="en-US" sz="1300" dirty="0"/>
          </a:p>
        </p:txBody>
      </p:sp>
      <p:sp>
        <p:nvSpPr>
          <p:cNvPr id="5" name="Text 3"/>
          <p:cNvSpPr/>
          <p:nvPr/>
        </p:nvSpPr>
        <p:spPr>
          <a:xfrm>
            <a:off x="3924300" y="1884561"/>
            <a:ext cx="3204845" cy="431701"/>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Translations</a:t>
            </a:r>
            <a:endParaRPr lang="en-US" sz="1300" dirty="0"/>
          </a:p>
        </p:txBody>
      </p:sp>
      <p:sp>
        <p:nvSpPr>
          <p:cNvPr id="6" name="Text 4"/>
          <p:cNvSpPr/>
          <p:nvPr/>
        </p:nvSpPr>
        <p:spPr>
          <a:xfrm>
            <a:off x="812800" y="2290862"/>
            <a:ext cx="3204845" cy="431701"/>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150,000+ image library</a:t>
            </a:r>
            <a:endParaRPr lang="en-US" sz="1300" dirty="0"/>
          </a:p>
        </p:txBody>
      </p:sp>
      <p:sp>
        <p:nvSpPr>
          <p:cNvPr id="7" name="Text 5"/>
          <p:cNvSpPr/>
          <p:nvPr/>
        </p:nvSpPr>
        <p:spPr>
          <a:xfrm>
            <a:off x="3924300" y="2290862"/>
            <a:ext cx="3204845" cy="431701"/>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Help and support</a:t>
            </a:r>
            <a:endParaRPr lang="en-US" sz="1300" dirty="0"/>
          </a:p>
        </p:txBody>
      </p:sp>
      <p:sp>
        <p:nvSpPr>
          <p:cNvPr id="8" name="Text 6"/>
          <p:cNvSpPr/>
          <p:nvPr/>
        </p:nvSpPr>
        <p:spPr>
          <a:xfrm>
            <a:off x="812800" y="26971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AI image generation</a:t>
            </a:r>
            <a:endParaRPr lang="en-US" sz="1300" dirty="0"/>
          </a:p>
        </p:txBody>
      </p:sp>
      <p:sp>
        <p:nvSpPr>
          <p:cNvPr id="9" name="Text 7"/>
          <p:cNvSpPr/>
          <p:nvPr/>
        </p:nvSpPr>
        <p:spPr>
          <a:xfrm>
            <a:off x="3924300" y="26971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Multichannel learning</a:t>
            </a:r>
            <a:endParaRPr lang="en-US" sz="1300" dirty="0"/>
          </a:p>
        </p:txBody>
      </p:sp>
      <p:sp>
        <p:nvSpPr>
          <p:cNvPr id="10" name="Text 8"/>
          <p:cNvSpPr/>
          <p:nvPr/>
        </p:nvSpPr>
        <p:spPr>
          <a:xfrm>
            <a:off x="812800" y="31035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Animations library</a:t>
            </a:r>
            <a:endParaRPr lang="en-US" sz="1300" dirty="0"/>
          </a:p>
        </p:txBody>
      </p:sp>
      <p:sp>
        <p:nvSpPr>
          <p:cNvPr id="11" name="Text 9"/>
          <p:cNvSpPr/>
          <p:nvPr/>
        </p:nvSpPr>
        <p:spPr>
          <a:xfrm>
            <a:off x="3924300" y="31035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AI integration</a:t>
            </a:r>
            <a:endParaRPr lang="en-US" sz="1300" dirty="0"/>
          </a:p>
        </p:txBody>
      </p:sp>
      <p:sp>
        <p:nvSpPr>
          <p:cNvPr id="12" name="Text 10"/>
          <p:cNvSpPr/>
          <p:nvPr/>
        </p:nvSpPr>
        <p:spPr>
          <a:xfrm>
            <a:off x="812800" y="35099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Design heuristics</a:t>
            </a:r>
            <a:endParaRPr lang="en-US" sz="1300" dirty="0"/>
          </a:p>
        </p:txBody>
      </p:sp>
      <p:sp>
        <p:nvSpPr>
          <p:cNvPr id="13" name="Text 11"/>
          <p:cNvSpPr/>
          <p:nvPr/>
        </p:nvSpPr>
        <p:spPr>
          <a:xfrm>
            <a:off x="3924300" y="3509963"/>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Browser-based editor</a:t>
            </a:r>
            <a:endParaRPr lang="en-US" sz="1300" dirty="0"/>
          </a:p>
        </p:txBody>
      </p:sp>
      <p:sp>
        <p:nvSpPr>
          <p:cNvPr id="14" name="Text 12"/>
          <p:cNvSpPr/>
          <p:nvPr/>
        </p:nvSpPr>
        <p:spPr>
          <a:xfrm>
            <a:off x="812800" y="3916362"/>
            <a:ext cx="3204845" cy="43180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Presenters and voiceovers</a:t>
            </a:r>
            <a:endParaRPr lang="en-US" sz="1300" dirty="0"/>
          </a:p>
        </p:txBody>
      </p:sp>
      <p:sp>
        <p:nvSpPr>
          <p:cNvPr id="15" name="Shape 13"/>
          <p:cNvSpPr/>
          <p:nvPr/>
        </p:nvSpPr>
        <p:spPr>
          <a:xfrm>
            <a:off x="7442200" y="1884561"/>
            <a:ext cx="3937000" cy="2438202"/>
          </a:xfrm>
          <a:prstGeom prst="roundRect">
            <a:avLst>
              <a:gd name="adj" fmla="val 3125"/>
            </a:avLst>
          </a:prstGeom>
          <a:solidFill>
            <a:srgbClr val="F6F8F9"/>
          </a:solidFill>
          <a:ln/>
        </p:spPr>
      </p:sp>
      <p:sp>
        <p:nvSpPr>
          <p:cNvPr id="16" name="Text 14"/>
          <p:cNvSpPr/>
          <p:nvPr/>
        </p:nvSpPr>
        <p:spPr>
          <a:xfrm>
            <a:off x="7747000" y="2189361"/>
            <a:ext cx="342722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SAVING</a:t>
            </a:r>
            <a:endParaRPr lang="en-US" sz="1200" dirty="0"/>
          </a:p>
        </p:txBody>
      </p:sp>
      <p:sp>
        <p:nvSpPr>
          <p:cNvPr id="17" name="Text 15"/>
          <p:cNvSpPr/>
          <p:nvPr/>
        </p:nvSpPr>
        <p:spPr>
          <a:xfrm>
            <a:off x="7747000" y="2504281"/>
            <a:ext cx="3427222" cy="434280"/>
          </a:xfrm>
          <a:prstGeom prst="rect">
            <a:avLst/>
          </a:prstGeom>
          <a:noFill/>
          <a:ln/>
        </p:spPr>
        <p:txBody>
          <a:bodyPr wrap="square" lIns="0" tIns="0" rIns="0" bIns="0" rtlCol="0" anchor="t">
            <a:normAutofit/>
          </a:bodyPr>
          <a:lstStyle/>
          <a:p>
            <a:pPr algn="l" indent="0" marL="0">
              <a:lnSpc>
                <a:spcPts val="3220"/>
              </a:lnSpc>
              <a:buNone/>
            </a:pPr>
            <a:r>
              <a:rPr lang="en-US" sz="2800" b="1" strike="sngStrike" dirty="0">
                <a:solidFill>
                  <a:srgbClr val="576166"/>
                </a:solidFill>
                <a:latin typeface="Source Serif 4" pitchFamily="18" charset="0"/>
                <a:ea typeface="Source Serif 4" pitchFamily="18" charset="-122"/>
                <a:cs typeface="Source Serif 4" pitchFamily="18" charset="-120"/>
              </a:rPr>
              <a:t>£20,000</a:t>
            </a:r>
            <a:endParaRPr lang="en-US" sz="2800" dirty="0"/>
          </a:p>
        </p:txBody>
      </p:sp>
      <p:sp>
        <p:nvSpPr>
          <p:cNvPr id="18" name="Text 16"/>
          <p:cNvSpPr/>
          <p:nvPr/>
        </p:nvSpPr>
        <p:spPr>
          <a:xfrm>
            <a:off x="7747000" y="3014762"/>
            <a:ext cx="3427222" cy="695920"/>
          </a:xfrm>
          <a:prstGeom prst="rect">
            <a:avLst/>
          </a:prstGeom>
          <a:noFill/>
          <a:ln/>
        </p:spPr>
        <p:txBody>
          <a:bodyPr wrap="square" lIns="0" tIns="0" rIns="0" bIns="0" rtlCol="0" anchor="t">
            <a:normAutofit/>
          </a:bodyPr>
          <a:lstStyle/>
          <a:p>
            <a:pPr algn="l" indent="0" marL="0">
              <a:lnSpc>
                <a:spcPts val="5280"/>
              </a:lnSpc>
              <a:buNone/>
            </a:pPr>
            <a:r>
              <a:rPr lang="en-US" sz="4800" b="1" dirty="0">
                <a:solidFill>
                  <a:srgbClr val="C2295C"/>
                </a:solidFill>
                <a:latin typeface="Source Serif 4" pitchFamily="18" charset="0"/>
                <a:ea typeface="Source Serif 4" pitchFamily="18" charset="-122"/>
                <a:cs typeface="Source Serif 4" pitchFamily="18" charset="-120"/>
              </a:rPr>
              <a:t>£1–2</a:t>
            </a:r>
            <a:endParaRPr lang="en-US" sz="4800" dirty="0"/>
          </a:p>
        </p:txBody>
      </p:sp>
      <p:sp>
        <p:nvSpPr>
          <p:cNvPr id="19" name="Text 17"/>
          <p:cNvSpPr/>
          <p:nvPr/>
        </p:nvSpPr>
        <p:spPr>
          <a:xfrm>
            <a:off x="7747000" y="3786882"/>
            <a:ext cx="342722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per course, on average</a:t>
            </a:r>
            <a:endParaRPr lang="en-US" sz="1300" dirty="0"/>
          </a:p>
        </p:txBody>
      </p:sp>
      <p:pic>
        <p:nvPicPr>
          <p:cNvPr id="20"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1" name="Text 18"/>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PRICING</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Simple, </a:t>
            </a:r>
            <a:r>
              <a:rPr lang="en-US" sz="3600" b="1" i="0" dirty="0">
                <a:solidFill>
                  <a:srgbClr val="C2295C"/>
                </a:solidFill>
                <a:latin typeface="Source Serif 4" pitchFamily="18" charset="0"/>
                <a:ea typeface="Source Serif 4" pitchFamily="18" charset="-122"/>
                <a:cs typeface="Source Serif 4" pitchFamily="18" charset="-120"/>
              </a:rPr>
              <a:t>transparent</a:t>
            </a:r>
            <a:r>
              <a:rPr lang="en-US" sz="3600" b="1" i="0" dirty="0">
                <a:solidFill>
                  <a:srgbClr val="182025"/>
                </a:solidFill>
                <a:latin typeface="Source Serif 4" pitchFamily="18" charset="0"/>
                <a:ea typeface="Source Serif 4" pitchFamily="18" charset="-122"/>
                <a:cs typeface="Source Serif 4" pitchFamily="18" charset="-120"/>
              </a:rPr>
              <a:t> plans</a:t>
            </a:r>
            <a:endParaRPr lang="en-US" sz="3600" dirty="0"/>
          </a:p>
        </p:txBody>
      </p:sp>
      <p:sp>
        <p:nvSpPr>
          <p:cNvPr id="4" name="Shape 2"/>
          <p:cNvSpPr/>
          <p:nvPr/>
        </p:nvSpPr>
        <p:spPr>
          <a:xfrm>
            <a:off x="815975" y="1887736"/>
            <a:ext cx="3414117" cy="2660452"/>
          </a:xfrm>
          <a:prstGeom prst="roundRect">
            <a:avLst>
              <a:gd name="adj" fmla="val 2745"/>
            </a:avLst>
          </a:prstGeom>
          <a:solidFill>
            <a:srgbClr val="FFFFFF"/>
          </a:solidFill>
          <a:ln w="6350">
            <a:solidFill>
              <a:srgbClr val="E3E9EB"/>
            </a:solidFill>
            <a:prstDash val="solid"/>
          </a:ln>
        </p:spPr>
      </p:sp>
      <p:sp>
        <p:nvSpPr>
          <p:cNvPr id="5" name="Text 3"/>
          <p:cNvSpPr/>
          <p:nvPr/>
        </p:nvSpPr>
        <p:spPr>
          <a:xfrm>
            <a:off x="1073150" y="2144911"/>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Professional</a:t>
            </a:r>
            <a:endParaRPr lang="en-US" sz="2000" dirty="0"/>
          </a:p>
        </p:txBody>
      </p:sp>
      <p:sp>
        <p:nvSpPr>
          <p:cNvPr id="6" name="Text 4"/>
          <p:cNvSpPr/>
          <p:nvPr/>
        </p:nvSpPr>
        <p:spPr>
          <a:xfrm>
            <a:off x="1073150" y="2525911"/>
            <a:ext cx="29867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Built for growing teams</a:t>
            </a:r>
            <a:endParaRPr lang="en-US" sz="1200" dirty="0"/>
          </a:p>
        </p:txBody>
      </p:sp>
      <p:sp>
        <p:nvSpPr>
          <p:cNvPr id="7" name="Text 5"/>
          <p:cNvSpPr/>
          <p:nvPr/>
        </p:nvSpPr>
        <p:spPr>
          <a:xfrm>
            <a:off x="1073150" y="2815431"/>
            <a:ext cx="298676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£10</a:t>
            </a:r>
            <a:endParaRPr lang="en-US" sz="3200" dirty="0"/>
          </a:p>
        </p:txBody>
      </p:sp>
      <p:sp>
        <p:nvSpPr>
          <p:cNvPr id="8" name="Text 6"/>
          <p:cNvSpPr/>
          <p:nvPr/>
        </p:nvSpPr>
        <p:spPr>
          <a:xfrm>
            <a:off x="1073150" y="3338612"/>
            <a:ext cx="29867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9" name="Text 7"/>
          <p:cNvSpPr/>
          <p:nvPr/>
        </p:nvSpPr>
        <p:spPr>
          <a:xfrm>
            <a:off x="1073150" y="3628132"/>
            <a:ext cx="2986760"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Custom branding</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Unlimited classroom events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200 eLearning credits</a:t>
            </a:r>
            <a:endParaRPr lang="en-US" sz="1200" dirty="0"/>
          </a:p>
        </p:txBody>
      </p:sp>
      <p:sp>
        <p:nvSpPr>
          <p:cNvPr id="10" name="Shape 8"/>
          <p:cNvSpPr/>
          <p:nvPr/>
        </p:nvSpPr>
        <p:spPr>
          <a:xfrm>
            <a:off x="4388842" y="1887736"/>
            <a:ext cx="3414216" cy="2660452"/>
          </a:xfrm>
          <a:prstGeom prst="roundRect">
            <a:avLst>
              <a:gd name="adj" fmla="val 2745"/>
            </a:avLst>
          </a:prstGeom>
          <a:solidFill>
            <a:srgbClr val="FFFFFF"/>
          </a:solidFill>
          <a:ln w="6350">
            <a:solidFill>
              <a:srgbClr val="E3E9EB"/>
            </a:solidFill>
            <a:prstDash val="solid"/>
          </a:ln>
        </p:spPr>
      </p:sp>
      <p:sp>
        <p:nvSpPr>
          <p:cNvPr id="11" name="Text 9"/>
          <p:cNvSpPr/>
          <p:nvPr/>
        </p:nvSpPr>
        <p:spPr>
          <a:xfrm>
            <a:off x="4646017" y="21449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Enterprise</a:t>
            </a:r>
            <a:endParaRPr lang="en-US" sz="2000" dirty="0"/>
          </a:p>
        </p:txBody>
      </p:sp>
      <p:sp>
        <p:nvSpPr>
          <p:cNvPr id="12" name="Text 10"/>
          <p:cNvSpPr/>
          <p:nvPr/>
        </p:nvSpPr>
        <p:spPr>
          <a:xfrm>
            <a:off x="4646017" y="2525911"/>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For large organisations</a:t>
            </a:r>
            <a:endParaRPr lang="en-US" sz="1200" dirty="0"/>
          </a:p>
        </p:txBody>
      </p:sp>
      <p:sp>
        <p:nvSpPr>
          <p:cNvPr id="13" name="Text 11"/>
          <p:cNvSpPr/>
          <p:nvPr/>
        </p:nvSpPr>
        <p:spPr>
          <a:xfrm>
            <a:off x="4646017" y="281543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£35</a:t>
            </a:r>
            <a:endParaRPr lang="en-US" sz="3200" dirty="0"/>
          </a:p>
        </p:txBody>
      </p:sp>
      <p:sp>
        <p:nvSpPr>
          <p:cNvPr id="14" name="Text 12"/>
          <p:cNvSpPr/>
          <p:nvPr/>
        </p:nvSpPr>
        <p:spPr>
          <a:xfrm>
            <a:off x="4646017" y="3338612"/>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15" name="Text 13"/>
          <p:cNvSpPr/>
          <p:nvPr/>
        </p:nvSpPr>
        <p:spPr>
          <a:xfrm>
            <a:off x="4646017" y="3628132"/>
            <a:ext cx="2986862"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AI recommendations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Report Builder and Power BI</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Custom domain, priority support</a:t>
            </a:r>
            <a:endParaRPr lang="en-US" sz="1200" dirty="0"/>
          </a:p>
        </p:txBody>
      </p:sp>
      <p:sp>
        <p:nvSpPr>
          <p:cNvPr id="16" name="Shape 14"/>
          <p:cNvSpPr/>
          <p:nvPr/>
        </p:nvSpPr>
        <p:spPr>
          <a:xfrm>
            <a:off x="7961809" y="1887736"/>
            <a:ext cx="3414216" cy="2660452"/>
          </a:xfrm>
          <a:prstGeom prst="roundRect">
            <a:avLst>
              <a:gd name="adj" fmla="val 2745"/>
            </a:avLst>
          </a:prstGeom>
          <a:solidFill>
            <a:srgbClr val="FFFFFF"/>
          </a:solidFill>
          <a:ln w="6350">
            <a:solidFill>
              <a:srgbClr val="E3E9EB"/>
            </a:solidFill>
            <a:prstDash val="solid"/>
          </a:ln>
        </p:spPr>
      </p:sp>
      <p:sp>
        <p:nvSpPr>
          <p:cNvPr id="17" name="Text 15"/>
          <p:cNvSpPr/>
          <p:nvPr/>
        </p:nvSpPr>
        <p:spPr>
          <a:xfrm>
            <a:off x="8218984" y="21449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Enterprise AI</a:t>
            </a:r>
            <a:endParaRPr lang="en-US" sz="2000" dirty="0"/>
          </a:p>
        </p:txBody>
      </p:sp>
      <p:sp>
        <p:nvSpPr>
          <p:cNvPr id="18" name="Text 16"/>
          <p:cNvSpPr/>
          <p:nvPr/>
        </p:nvSpPr>
        <p:spPr>
          <a:xfrm>
            <a:off x="8218984" y="2525911"/>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Advanced AI capabilities</a:t>
            </a:r>
            <a:endParaRPr lang="en-US" sz="1200" dirty="0"/>
          </a:p>
        </p:txBody>
      </p:sp>
      <p:sp>
        <p:nvSpPr>
          <p:cNvPr id="19" name="Text 17"/>
          <p:cNvSpPr/>
          <p:nvPr/>
        </p:nvSpPr>
        <p:spPr>
          <a:xfrm>
            <a:off x="8218984" y="281543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£69</a:t>
            </a:r>
            <a:endParaRPr lang="en-US" sz="3200" dirty="0"/>
          </a:p>
        </p:txBody>
      </p:sp>
      <p:sp>
        <p:nvSpPr>
          <p:cNvPr id="20" name="Text 18"/>
          <p:cNvSpPr/>
          <p:nvPr/>
        </p:nvSpPr>
        <p:spPr>
          <a:xfrm>
            <a:off x="8218984" y="3338612"/>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21" name="Text 19"/>
          <p:cNvSpPr/>
          <p:nvPr/>
        </p:nvSpPr>
        <p:spPr>
          <a:xfrm>
            <a:off x="8218984" y="3628132"/>
            <a:ext cx="2986862"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Unlimited eLearning credits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AI chat engine</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API and MCP automation</a:t>
            </a:r>
            <a:endParaRPr lang="en-US" sz="1200" dirty="0"/>
          </a:p>
        </p:txBody>
      </p:sp>
      <p:sp>
        <p:nvSpPr>
          <p:cNvPr id="22" name="Text 20"/>
          <p:cNvSpPr/>
          <p:nvPr/>
        </p:nvSpPr>
        <p:spPr>
          <a:xfrm>
            <a:off x="812800" y="4805363"/>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Free to register, with 2,000 free tokens to build your first courses. Prices as listed on openelms.com, October 2026.</a:t>
            </a:r>
            <a:endParaRPr lang="en-US" sz="1200" dirty="0"/>
          </a:p>
        </p:txBody>
      </p:sp>
      <p:pic>
        <p:nvPicPr>
          <p:cNvPr id="23"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4" name="Text 2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CHOICE</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The choice is </a:t>
            </a:r>
            <a:r>
              <a:rPr lang="en-US" sz="3600" b="1" i="0" dirty="0">
                <a:solidFill>
                  <a:srgbClr val="C2295C"/>
                </a:solidFill>
                <a:latin typeface="Source Serif 4" pitchFamily="18" charset="0"/>
                <a:ea typeface="Source Serif 4" pitchFamily="18" charset="-122"/>
                <a:cs typeface="Source Serif 4" pitchFamily="18" charset="-120"/>
              </a:rPr>
              <a:t>yours</a:t>
            </a:r>
            <a:endParaRPr lang="en-US" sz="3600" dirty="0"/>
          </a:p>
        </p:txBody>
      </p:sp>
      <p:sp>
        <p:nvSpPr>
          <p:cNvPr id="4" name="Shape 2"/>
          <p:cNvSpPr/>
          <p:nvPr/>
        </p:nvSpPr>
        <p:spPr>
          <a:xfrm>
            <a:off x="812800" y="1941711"/>
            <a:ext cx="10566400" cy="0"/>
          </a:xfrm>
          <a:prstGeom prst="line">
            <a:avLst/>
          </a:prstGeom>
          <a:noFill/>
          <a:ln w="12700">
            <a:solidFill>
              <a:srgbClr val="141413">
                <a:alpha val="22000"/>
              </a:srgbClr>
            </a:solidFill>
            <a:prstDash val="solid"/>
          </a:ln>
        </p:spPr>
      </p:sp>
      <p:sp>
        <p:nvSpPr>
          <p:cNvPr id="5" name="Shape 3"/>
          <p:cNvSpPr/>
          <p:nvPr/>
        </p:nvSpPr>
        <p:spPr>
          <a:xfrm>
            <a:off x="819150" y="1935361"/>
            <a:ext cx="0" cy="2902148"/>
          </a:xfrm>
          <a:prstGeom prst="line">
            <a:avLst/>
          </a:prstGeom>
          <a:noFill/>
          <a:ln w="12700">
            <a:solidFill>
              <a:srgbClr val="141413">
                <a:alpha val="22000"/>
              </a:srgbClr>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977900" y="2075061"/>
          <a:ext cx="10248900" cy="2635448"/>
        </p:xfrm>
        <a:graphic>
          <a:graphicData uri="http://schemas.openxmlformats.org/drawingml/2006/table">
            <a:tbl>
              <a:tblPr/>
              <a:tblGrid>
                <a:gridCol w="5124450"/>
                <a:gridCol w="5124450"/>
              </a:tblGrid>
              <a:tr h="439241">
                <a:tc>
                  <a:txBody>
                    <a:bodyPr/>
                    <a:lstStyle/>
                    <a:p>
                      <a:pPr indent="0" marL="0">
                        <a:lnSpc>
                          <a:spcPts val="2240"/>
                        </a:lnSpc>
                        <a:buNone/>
                      </a:pPr>
                      <a:r>
                        <a:rPr lang="en-US" sz="1600" b="1" dirty="0">
                          <a:solidFill>
                            <a:srgbClr val="576166"/>
                          </a:solidFill>
                          <a:latin typeface="Source Sans 3" pitchFamily="34" charset="0"/>
                          <a:ea typeface="Source Sans 3" pitchFamily="34" charset="-122"/>
                          <a:cs typeface="Source Sans 3" pitchFamily="34" charset="-120"/>
                        </a:rPr>
                        <a:t>Traditional eLearning</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BCC2C3"/>
                      </a:solidFill>
                      <a:prstDash val="solid"/>
                      <a:round/>
                      <a:headEnd type="none" w="med" len="med"/>
                      <a:tailEnd type="none" w="med" len="med"/>
                    </a:lnR>
                    <a:lnT w="0" cap="flat" cmpd="sng" algn="ctr">
                      <a:noFill/>
                    </a:lnT>
                    <a:lnB w="12700" cap="flat" cmpd="sng" algn="ctr">
                      <a:solidFill>
                        <a:srgbClr val="BCC2C3"/>
                      </a:solidFill>
                      <a:prstDash val="solid"/>
                      <a:round/>
                      <a:headEnd type="none" w="med" len="med"/>
                      <a:tailEnd type="none" w="med" len="med"/>
                    </a:lnB>
                    <a:solidFill>
                      <a:srgbClr val="ECF3F4"/>
                    </a:solidFill>
                  </a:tcPr>
                </a:tc>
                <a:tc>
                  <a:txBody>
                    <a:bodyPr/>
                    <a:lstStyle/>
                    <a:p>
                      <a:pPr indent="0" marL="0">
                        <a:lnSpc>
                          <a:spcPts val="2240"/>
                        </a:lnSpc>
                        <a:buNone/>
                      </a:pPr>
                      <a:r>
                        <a:rPr lang="en-US" sz="1600" b="1" dirty="0">
                          <a:solidFill>
                            <a:srgbClr val="C2295C"/>
                          </a:solidFill>
                          <a:latin typeface="Source Sans 3" pitchFamily="34" charset="0"/>
                          <a:ea typeface="Source Sans 3" pitchFamily="34" charset="-122"/>
                          <a:cs typeface="Source Sans 3" pitchFamily="34" charset="-120"/>
                        </a:rPr>
                        <a:t>Open eLMS AI</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BCC2C3"/>
                      </a:solidFill>
                      <a:prstDash val="solid"/>
                      <a:round/>
                      <a:headEnd type="none" w="med" len="med"/>
                      <a:tailEnd type="none" w="med" len="med"/>
                    </a:lnL>
                    <a:lnR w="12700" cap="flat" cmpd="sng" algn="ctr">
                      <a:solidFill>
                        <a:srgbClr val="BCC2C3"/>
                      </a:solidFill>
                      <a:prstDash val="solid"/>
                      <a:round/>
                      <a:headEnd type="none" w="med" len="med"/>
                      <a:tailEnd type="none" w="med" len="med"/>
                    </a:lnR>
                    <a:lnT w="0" cap="flat" cmpd="sng" algn="ctr">
                      <a:noFill/>
                    </a:lnT>
                    <a:lnB w="12700" cap="flat" cmpd="sng" algn="ctr">
                      <a:solidFill>
                        <a:srgbClr val="BCC2C3"/>
                      </a:solidFill>
                      <a:prstDash val="solid"/>
                      <a:round/>
                      <a:headEnd type="none" w="med" len="med"/>
                      <a:tailEnd type="none" w="med" len="med"/>
                    </a:lnB>
                    <a:solidFill>
                      <a:srgbClr val="ECF3F4"/>
                    </a:solidFill>
                  </a:tcPr>
                </a:tc>
              </a:tr>
              <a:tr h="439241">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Costly development</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CBCBCB"/>
                      </a:solidFill>
                      <a:prstDash val="solid"/>
                      <a:round/>
                      <a:headEnd type="none" w="med" len="med"/>
                      <a:tailEnd type="none" w="med" len="med"/>
                    </a:lnR>
                    <a:lnT w="12700" cap="flat" cmpd="sng" algn="ctr">
                      <a:solidFill>
                        <a:srgbClr val="BCC2C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Negligible cost</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CC2C3"/>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39241">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Slow implementation</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Rapid development</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39241">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Generic library content</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Targeted learning for real issues</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39241">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Variable design standards</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Consistent, professional, accessible design</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r h="439241">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One format</a:t>
                      </a:r>
                      <a:endParaRPr lang="en-US" sz="1600" dirty="0">
                        <a:latin typeface="Source Sans 3" charset="0"/>
                        <a:ea typeface="Source Sans 3" charset="0"/>
                        <a:cs typeface="Source Sans 3" charset="0"/>
                      </a:endParaRPr>
                    </a:p>
                  </a:txBody>
                  <a:tcPr marL="71120" marR="71120" marT="71120" marB="71120" anchor="t">
                    <a:lnL w="0" cap="flat" cmpd="sng" algn="ctr">
                      <a:noFill/>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indent="0" marL="0">
                        <a:lnSpc>
                          <a:spcPts val="2240"/>
                        </a:lnSpc>
                        <a:buNone/>
                      </a:pPr>
                      <a:r>
                        <a:rPr lang="en-US" sz="1600" dirty="0">
                          <a:solidFill>
                            <a:srgbClr val="182025"/>
                          </a:solidFill>
                          <a:latin typeface="Source Sans 3" pitchFamily="34" charset="0"/>
                          <a:ea typeface="Source Sans 3" pitchFamily="34" charset="-122"/>
                          <a:cs typeface="Source Sans 3" pitchFamily="34" charset="-120"/>
                        </a:rPr>
                        <a:t>Multi-format, any language</a:t>
                      </a:r>
                      <a:endParaRPr lang="en-US" sz="1600" dirty="0">
                        <a:latin typeface="Source Sans 3" charset="0"/>
                        <a:ea typeface="Source Sans 3" charset="0"/>
                        <a:cs typeface="Source Sans 3" charset="0"/>
                      </a:endParaRPr>
                    </a:p>
                  </a:txBody>
                  <a:tcPr marL="71120" marR="71120" marT="71120" marB="7112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r>
            </a:tbl>
          </a:graphicData>
        </a:graphic>
      </p:graphicFrame>
      <p:pic>
        <p:nvPicPr>
          <p:cNvPr id="7"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8" name="Text 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174763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UNLIMITED LEARNING, IN MINUTES</a:t>
            </a:r>
            <a:endParaRPr lang="en-US" sz="1200" dirty="0"/>
          </a:p>
        </p:txBody>
      </p:sp>
      <p:sp>
        <p:nvSpPr>
          <p:cNvPr id="3" name="Text 1"/>
          <p:cNvSpPr/>
          <p:nvPr>
            <p:ph type="title"/>
          </p:nvPr>
        </p:nvSpPr>
        <p:spPr>
          <a:xfrm>
            <a:off x="812800" y="2214959"/>
            <a:ext cx="9810750" cy="1589881"/>
          </a:xfrm>
          <a:prstGeom prst="rect">
            <a:avLst/>
          </a:prstGeom>
          <a:noFill/>
          <a:ln/>
        </p:spPr>
        <p:txBody>
          <a:bodyPr wrap="square" lIns="0" tIns="0" rIns="0" bIns="0" rtlCol="0" anchor="t">
            <a:normAutofit/>
          </a:bodyPr>
          <a:lstStyle/>
          <a:p>
            <a:pPr algn="l" indent="0" marL="0">
              <a:lnSpc>
                <a:spcPts val="6160"/>
              </a:lnSpc>
              <a:buNone/>
            </a:pPr>
            <a:r>
              <a:rPr lang="en-US" sz="5600" b="1" i="0" dirty="0">
                <a:solidFill>
                  <a:srgbClr val="FFFFFF"/>
                </a:solidFill>
                <a:latin typeface="Source Serif 4" pitchFamily="18" charset="0"/>
                <a:ea typeface="Source Serif 4" pitchFamily="18" charset="-122"/>
                <a:cs typeface="Source Serif 4" pitchFamily="18" charset="-120"/>
              </a:rPr>
              <a:t>Ready to modernise your </a:t>
            </a:r>
            <a:r>
              <a:rPr lang="en-US" sz="5600" b="1" i="0" dirty="0">
                <a:solidFill>
                  <a:srgbClr val="F65789"/>
                </a:solidFill>
                <a:latin typeface="Source Serif 4" pitchFamily="18" charset="0"/>
                <a:ea typeface="Source Serif 4" pitchFamily="18" charset="-122"/>
                <a:cs typeface="Source Serif 4" pitchFamily="18" charset="-120"/>
              </a:rPr>
              <a:t>training</a:t>
            </a:r>
            <a:r>
              <a:rPr lang="en-US" sz="5600" b="1" i="0" dirty="0">
                <a:solidFill>
                  <a:srgbClr val="FFFFFF"/>
                </a:solidFill>
                <a:latin typeface="Source Serif 4" pitchFamily="18" charset="0"/>
                <a:ea typeface="Source Serif 4" pitchFamily="18" charset="-122"/>
                <a:cs typeface="Source Serif 4" pitchFamily="18" charset="-120"/>
              </a:rPr>
              <a:t>?</a:t>
            </a:r>
            <a:endParaRPr lang="en-US" sz="5600" dirty="0"/>
          </a:p>
        </p:txBody>
      </p:sp>
      <p:sp>
        <p:nvSpPr>
          <p:cNvPr id="4" name="Text 2"/>
          <p:cNvSpPr/>
          <p:nvPr/>
        </p:nvSpPr>
        <p:spPr>
          <a:xfrm>
            <a:off x="812800" y="4033441"/>
            <a:ext cx="1598216" cy="538460"/>
          </a:xfrm>
          <a:prstGeom prst="roundRect">
            <a:avLst>
              <a:gd name="adj" fmla="val 50000"/>
            </a:avLst>
          </a:prstGeom>
          <a:gradFill rotWithShape="1">
            <a:gsLst>
              <a:gs pos="0">
                <a:srgbClr val="C2295C"/>
              </a:gs>
              <a:gs pos="30000">
                <a:srgbClr val="C2295C"/>
              </a:gs>
              <a:gs pos="100000">
                <a:srgbClr val="692947"/>
              </a:gs>
            </a:gsLst>
            <a:lin ang="2700000" scaled="0"/>
          </a:gradFill>
          <a:ln/>
        </p:spPr>
        <p:txBody>
          <a:bodyPr wrap="none" lIns="0" tIns="0" rIns="0" bIns="0" rtlCol="0" anchor="ctr">
            <a:normAutofit/>
          </a:bodyPr>
          <a:lstStyle/>
          <a:p>
            <a:pPr algn="ctr" indent="0" marL="0">
              <a:lnSpc>
                <a:spcPts val="2240"/>
              </a:lnSpc>
              <a:buNone/>
            </a:pPr>
            <a:r>
              <a:rPr lang="en-US" sz="1600" b="1" dirty="0">
                <a:solidFill>
                  <a:srgbClr val="FFFFFF"/>
                </a:solidFill>
                <a:latin typeface="Source Sans 3" pitchFamily="34" charset="0"/>
                <a:ea typeface="Source Sans 3" pitchFamily="34" charset="-122"/>
                <a:cs typeface="Source Sans 3" pitchFamily="34" charset="-120"/>
              </a:rPr>
              <a:t>Get a demo</a:t>
            </a:r>
            <a:endParaRPr lang="en-US" sz="1600" dirty="0"/>
          </a:p>
        </p:txBody>
      </p:sp>
      <p:sp>
        <p:nvSpPr>
          <p:cNvPr id="5" name="Text 3"/>
          <p:cNvSpPr/>
          <p:nvPr/>
        </p:nvSpPr>
        <p:spPr>
          <a:xfrm>
            <a:off x="2569766" y="4039791"/>
            <a:ext cx="1757263" cy="525760"/>
          </a:xfrm>
          <a:prstGeom prst="roundRect">
            <a:avLst>
              <a:gd name="adj" fmla="val 50000"/>
            </a:avLst>
          </a:prstGeom>
          <a:noFill/>
          <a:ln w="12700">
            <a:solidFill>
              <a:srgbClr val="FFFFFF"/>
            </a:solidFill>
            <a:prstDash val="solid"/>
          </a:ln>
        </p:spPr>
        <p:txBody>
          <a:bodyPr wrap="none" lIns="0" tIns="0" rIns="0" bIns="0" rtlCol="0" anchor="ctr">
            <a:normAutofit/>
          </a:bodyPr>
          <a:lstStyle/>
          <a:p>
            <a:pPr algn="ctr" indent="0" marL="0">
              <a:lnSpc>
                <a:spcPts val="2240"/>
              </a:lnSpc>
              <a:buNone/>
            </a:pPr>
            <a:r>
              <a:rPr lang="en-US" sz="1600" b="1" dirty="0">
                <a:solidFill>
                  <a:srgbClr val="FFFFFF"/>
                </a:solidFill>
                <a:latin typeface="Source Sans 3" pitchFamily="34" charset="0"/>
                <a:ea typeface="Source Sans 3" pitchFamily="34" charset="-122"/>
                <a:cs typeface="Source Sans 3" pitchFamily="34" charset="-120"/>
              </a:rPr>
              <a:t>Contact sales</a:t>
            </a:r>
            <a:endParaRPr lang="en-US" sz="1600" dirty="0"/>
          </a:p>
        </p:txBody>
      </p:sp>
      <p:sp>
        <p:nvSpPr>
          <p:cNvPr id="6" name="Text 4"/>
          <p:cNvSpPr/>
          <p:nvPr/>
        </p:nvSpPr>
        <p:spPr>
          <a:xfrm>
            <a:off x="812800" y="482590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9D6DA"/>
                </a:solidFill>
                <a:latin typeface="Source Sans 3" pitchFamily="34" charset="0"/>
                <a:ea typeface="Source Sans 3" pitchFamily="34" charset="-122"/>
                <a:cs typeface="Source Sans 3" pitchFamily="34" charset="-120"/>
              </a:rPr>
              <a:t>openelms.com</a:t>
            </a:r>
            <a:endParaRPr lang="en-US" sz="1600" dirty="0"/>
          </a:p>
        </p:txBody>
      </p:sp>
      <p:pic>
        <p:nvPicPr>
          <p:cNvPr id="7"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theme/theme1.xml><?xml version="1.0" encoding="utf-8"?>
<a:theme xmlns:a="http://schemas.openxmlformats.org/drawingml/2006/main" name="AI Is the Solution — Open eLMS 2026">
  <a:themeElements>
    <a:clrScheme name="AI Is the Solution — Open eLMS 2026">
      <a:dk1>
        <a:srgbClr val="182025"/>
      </a:dk1>
      <a:lt1>
        <a:srgbClr val="FFFFFF"/>
      </a:lt1>
      <a:dk2>
        <a:srgbClr val="52585C"/>
      </a:dk2>
      <a:lt2>
        <a:srgbClr val="E8E9E9"/>
      </a:lt2>
      <a:accent1>
        <a:srgbClr val="C2295C"/>
      </a:accent1>
      <a:accent2>
        <a:srgbClr val="F65789"/>
      </a:accent2>
      <a:accent3>
        <a:srgbClr val="356E52"/>
      </a:accent3>
      <a:accent4>
        <a:srgbClr val="4E5CBC"/>
      </a:accent4>
      <a:accent5>
        <a:srgbClr val="18383F"/>
      </a:accent5>
      <a:accent6>
        <a:srgbClr val="692947"/>
      </a:accent6>
      <a:hlink>
        <a:srgbClr val="0563C1"/>
      </a:hlink>
      <a:folHlink>
        <a:srgbClr val="954F72"/>
      </a:folHlink>
    </a:clrScheme>
    <a:fontScheme name="AI Is the Solution — Open eLMS 2026">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Is the Solution — Open eLMS 2026</dc:title>
  <dc:subject/>
  <dc:creator/>
  <cp:lastModifiedBy/>
  <cp:revision>1</cp:revision>
  <dcterms:created xsi:type="dcterms:W3CDTF">2026-10-21T08:37:17Z</dcterms:created>
  <dcterms:modified xsi:type="dcterms:W3CDTF">2026-10-21T08:37:17Z</dcterms:modified>
</cp:coreProperties>
</file>